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7" r:id="rId1"/>
  </p:sldMasterIdLst>
  <p:notesMasterIdLst>
    <p:notesMasterId r:id="rId23"/>
  </p:notesMasterIdLst>
  <p:handoutMasterIdLst>
    <p:handoutMasterId r:id="rId24"/>
  </p:handoutMasterIdLst>
  <p:sldIdLst>
    <p:sldId id="2540" r:id="rId2"/>
    <p:sldId id="2554" r:id="rId3"/>
    <p:sldId id="2539" r:id="rId4"/>
    <p:sldId id="2555" r:id="rId5"/>
    <p:sldId id="2556" r:id="rId6"/>
    <p:sldId id="2558" r:id="rId7"/>
    <p:sldId id="2572" r:id="rId8"/>
    <p:sldId id="2557" r:id="rId9"/>
    <p:sldId id="2559" r:id="rId10"/>
    <p:sldId id="2562" r:id="rId11"/>
    <p:sldId id="2560" r:id="rId12"/>
    <p:sldId id="2570" r:id="rId13"/>
    <p:sldId id="2566" r:id="rId14"/>
    <p:sldId id="2573" r:id="rId15"/>
    <p:sldId id="2568" r:id="rId16"/>
    <p:sldId id="2579" r:id="rId17"/>
    <p:sldId id="2577" r:id="rId18"/>
    <p:sldId id="2574" r:id="rId19"/>
    <p:sldId id="2576" r:id="rId20"/>
    <p:sldId id="2578" r:id="rId21"/>
    <p:sldId id="2536" r:id="rId22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078"/>
    <a:srgbClr val="1357A1"/>
    <a:srgbClr val="00355A"/>
    <a:srgbClr val="585858"/>
    <a:srgbClr val="005697"/>
    <a:srgbClr val="0055AA"/>
    <a:srgbClr val="F9F19B"/>
    <a:srgbClr val="6D9E3D"/>
    <a:srgbClr val="55772F"/>
    <a:srgbClr val="F5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8" autoAdjust="0"/>
    <p:restoredTop sz="99409" autoAdjust="0"/>
  </p:normalViewPr>
  <p:slideViewPr>
    <p:cSldViewPr snapToGrid="0" snapToObjects="1">
      <p:cViewPr varScale="1">
        <p:scale>
          <a:sx n="88" d="100"/>
          <a:sy n="88" d="100"/>
        </p:scale>
        <p:origin x="484" y="64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gorkosic\Desktop\Water%20revision\All%20participants%20(Autosaved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gorkosic\Desktop\Water%20revision\All%20participants%20(Autosaved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gorkosic\Desktop\Desktop\Water%20revision\All%20participants%20(Autosaved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90352088676843E-2"/>
          <c:y val="0.15277777777777779"/>
          <c:w val="0.45480578025696672"/>
          <c:h val="0.6932629775444736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A-428D-91D7-A847103F2D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A-428D-91D7-A847103F2D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A-428D-91D7-A847103F2D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5A-428D-91D7-A847103F2D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E5A-428D-91D7-A847103F2D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'Full list of participants'!$K$4:$K$8</c:f>
              <c:strCache>
                <c:ptCount val="5"/>
                <c:pt idx="0">
                  <c:v>Higher and secondary education establishments (HES)</c:v>
                </c:pt>
                <c:pt idx="1">
                  <c:v>Public bodies (PUB)</c:v>
                </c:pt>
                <c:pt idx="2">
                  <c:v>Private for-profit companies (PRC)</c:v>
                </c:pt>
                <c:pt idx="3">
                  <c:v>Research organisations (REC)</c:v>
                </c:pt>
                <c:pt idx="4">
                  <c:v>Other organisations (OTH)</c:v>
                </c:pt>
              </c:strCache>
            </c:strRef>
          </c:cat>
          <c:val>
            <c:numRef>
              <c:f>'Full list of participants'!$L$4:$L$8</c:f>
              <c:numCache>
                <c:formatCode>General</c:formatCode>
                <c:ptCount val="5"/>
                <c:pt idx="0">
                  <c:v>509</c:v>
                </c:pt>
                <c:pt idx="1">
                  <c:v>163</c:v>
                </c:pt>
                <c:pt idx="2">
                  <c:v>748</c:v>
                </c:pt>
                <c:pt idx="3">
                  <c:v>523</c:v>
                </c:pt>
                <c:pt idx="4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5A-428D-91D7-A847103F2D9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788926156440014"/>
          <c:y val="7.9538495188101493E-2"/>
          <c:w val="0.39951380792662877"/>
          <c:h val="0.911202245552639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Sheet2!$J$15:$J$40</c:f>
              <c:strCache>
                <c:ptCount val="26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CY</c:v>
                </c:pt>
                <c:pt idx="4">
                  <c:v>CZ</c:v>
                </c:pt>
                <c:pt idx="5">
                  <c:v>DE</c:v>
                </c:pt>
                <c:pt idx="6">
                  <c:v>EE</c:v>
                </c:pt>
                <c:pt idx="7">
                  <c:v>EL</c:v>
                </c:pt>
                <c:pt idx="8">
                  <c:v>ES</c:v>
                </c:pt>
                <c:pt idx="9">
                  <c:v>FI</c:v>
                </c:pt>
                <c:pt idx="10">
                  <c:v>FR</c:v>
                </c:pt>
                <c:pt idx="11">
                  <c:v>HR</c:v>
                </c:pt>
                <c:pt idx="12">
                  <c:v>HU</c:v>
                </c:pt>
                <c:pt idx="13">
                  <c:v>IE</c:v>
                </c:pt>
                <c:pt idx="14">
                  <c:v>IT</c:v>
                </c:pt>
                <c:pt idx="15">
                  <c:v>MT</c:v>
                </c:pt>
                <c:pt idx="16">
                  <c:v>NL</c:v>
                </c:pt>
                <c:pt idx="17">
                  <c:v>PL</c:v>
                </c:pt>
                <c:pt idx="18">
                  <c:v>PT</c:v>
                </c:pt>
                <c:pt idx="19">
                  <c:v>RO</c:v>
                </c:pt>
                <c:pt idx="20">
                  <c:v>SE</c:v>
                </c:pt>
                <c:pt idx="21">
                  <c:v>SI</c:v>
                </c:pt>
                <c:pt idx="23">
                  <c:v>UK</c:v>
                </c:pt>
                <c:pt idx="25">
                  <c:v>CN</c:v>
                </c:pt>
              </c:strCache>
            </c:strRef>
          </c:cat>
          <c:val>
            <c:numRef>
              <c:f>Sheet2!$K$15:$K$40</c:f>
              <c:numCache>
                <c:formatCode>General</c:formatCode>
                <c:ptCount val="26"/>
                <c:pt idx="0">
                  <c:v>4</c:v>
                </c:pt>
                <c:pt idx="1">
                  <c:v>12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19</c:v>
                </c:pt>
                <c:pt idx="6">
                  <c:v>1</c:v>
                </c:pt>
                <c:pt idx="7">
                  <c:v>10</c:v>
                </c:pt>
                <c:pt idx="8">
                  <c:v>36</c:v>
                </c:pt>
                <c:pt idx="9">
                  <c:v>5</c:v>
                </c:pt>
                <c:pt idx="10">
                  <c:v>12</c:v>
                </c:pt>
                <c:pt idx="11">
                  <c:v>4</c:v>
                </c:pt>
                <c:pt idx="12">
                  <c:v>4</c:v>
                </c:pt>
                <c:pt idx="13">
                  <c:v>7</c:v>
                </c:pt>
                <c:pt idx="14">
                  <c:v>21</c:v>
                </c:pt>
                <c:pt idx="15">
                  <c:v>2</c:v>
                </c:pt>
                <c:pt idx="16">
                  <c:v>20</c:v>
                </c:pt>
                <c:pt idx="17">
                  <c:v>6</c:v>
                </c:pt>
                <c:pt idx="18">
                  <c:v>4</c:v>
                </c:pt>
                <c:pt idx="19">
                  <c:v>3</c:v>
                </c:pt>
                <c:pt idx="20">
                  <c:v>2</c:v>
                </c:pt>
                <c:pt idx="21">
                  <c:v>3</c:v>
                </c:pt>
                <c:pt idx="23">
                  <c:v>26</c:v>
                </c:pt>
                <c:pt idx="2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8-4307-820B-85F64A213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315872"/>
        <c:axId val="247316264"/>
      </c:barChart>
      <c:catAx>
        <c:axId val="24731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316264"/>
        <c:crosses val="autoZero"/>
        <c:auto val="1"/>
        <c:lblAlgn val="ctr"/>
        <c:lblOffset val="100"/>
        <c:noMultiLvlLbl val="0"/>
      </c:catAx>
      <c:valAx>
        <c:axId val="247316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31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B7-41EE-94A1-7704901D0AA6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B7-41EE-94A1-7704901D0AA6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FB7-41EE-94A1-7704901D0AA6}"/>
              </c:ext>
            </c:extLst>
          </c:dPt>
          <c:cat>
            <c:strRef>
              <c:f>Sheet6!$E$5:$E$21</c:f>
              <c:strCache>
                <c:ptCount val="17"/>
                <c:pt idx="0">
                  <c:v>AT</c:v>
                </c:pt>
                <c:pt idx="1">
                  <c:v>BE</c:v>
                </c:pt>
                <c:pt idx="2">
                  <c:v>EL</c:v>
                </c:pt>
                <c:pt idx="3">
                  <c:v>ES</c:v>
                </c:pt>
                <c:pt idx="4">
                  <c:v>FI</c:v>
                </c:pt>
                <c:pt idx="5">
                  <c:v>FR</c:v>
                </c:pt>
                <c:pt idx="6">
                  <c:v>GE</c:v>
                </c:pt>
                <c:pt idx="7">
                  <c:v>HU</c:v>
                </c:pt>
                <c:pt idx="8">
                  <c:v>IE</c:v>
                </c:pt>
                <c:pt idx="9">
                  <c:v>IT</c:v>
                </c:pt>
                <c:pt idx="10">
                  <c:v>MT</c:v>
                </c:pt>
                <c:pt idx="11">
                  <c:v>NL</c:v>
                </c:pt>
                <c:pt idx="12">
                  <c:v>PT</c:v>
                </c:pt>
                <c:pt idx="13">
                  <c:v>RO</c:v>
                </c:pt>
                <c:pt idx="14">
                  <c:v>SE</c:v>
                </c:pt>
                <c:pt idx="16">
                  <c:v>UK</c:v>
                </c:pt>
              </c:strCache>
            </c:strRef>
          </c:cat>
          <c:val>
            <c:numRef>
              <c:f>Sheet6!$F$5:$F$21</c:f>
              <c:numCache>
                <c:formatCode>General</c:formatCode>
                <c:ptCount val="17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13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6</c:v>
                </c:pt>
                <c:pt idx="10">
                  <c:v>1</c:v>
                </c:pt>
                <c:pt idx="11">
                  <c:v>6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41-403E-A877-7D92A1F26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6097423"/>
        <c:axId val="1666092015"/>
      </c:barChart>
      <c:catAx>
        <c:axId val="1666097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6092015"/>
        <c:crosses val="autoZero"/>
        <c:auto val="1"/>
        <c:lblAlgn val="ctr"/>
        <c:lblOffset val="100"/>
        <c:noMultiLvlLbl val="0"/>
      </c:catAx>
      <c:valAx>
        <c:axId val="1666092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6097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8F826-F177-4AD5-919A-EF11D88EA59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08FEA-256C-4E4F-B26B-1E2D41A2EEC9}">
      <dgm:prSet phldrT="[Text]" custT="1"/>
      <dgm:spPr/>
      <dgm:t>
        <a:bodyPr/>
        <a:lstStyle/>
        <a:p>
          <a:r>
            <a:rPr lang="en-US" sz="600" dirty="0"/>
            <a:t>Partnership</a:t>
          </a:r>
          <a:r>
            <a:rPr lang="en-US" sz="700" dirty="0"/>
            <a:t>s </a:t>
          </a:r>
          <a:r>
            <a:rPr lang="en-US" sz="600" dirty="0"/>
            <a:t>Water4All</a:t>
          </a:r>
        </a:p>
      </dgm:t>
    </dgm:pt>
    <dgm:pt modelId="{5B9BA1FE-918E-4668-A771-8A5A4AC0B5B9}" type="parTrans" cxnId="{15AE7901-A688-412C-8C9C-55CEE8A1C666}">
      <dgm:prSet/>
      <dgm:spPr/>
      <dgm:t>
        <a:bodyPr/>
        <a:lstStyle/>
        <a:p>
          <a:endParaRPr lang="en-US" sz="800"/>
        </a:p>
      </dgm:t>
    </dgm:pt>
    <dgm:pt modelId="{4E2C746C-308A-4456-BDB0-0C153EEE71BA}" type="sibTrans" cxnId="{15AE7901-A688-412C-8C9C-55CEE8A1C666}">
      <dgm:prSet custT="1"/>
      <dgm:spPr/>
      <dgm:t>
        <a:bodyPr/>
        <a:lstStyle/>
        <a:p>
          <a:r>
            <a:rPr lang="en-US" sz="800" dirty="0"/>
            <a:t>Missions</a:t>
          </a:r>
        </a:p>
      </dgm:t>
    </dgm:pt>
    <dgm:pt modelId="{B13485AB-5B36-45DF-A595-8BD8EEBBC79B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800" b="1" dirty="0"/>
            <a:t>General WP</a:t>
          </a:r>
        </a:p>
      </dgm:t>
    </dgm:pt>
    <dgm:pt modelId="{BA070666-D633-49EB-A49C-F39320822E8C}" type="parTrans" cxnId="{617E8FAB-B791-457B-A430-156B5D569496}">
      <dgm:prSet/>
      <dgm:spPr/>
      <dgm:t>
        <a:bodyPr/>
        <a:lstStyle/>
        <a:p>
          <a:endParaRPr lang="en-US" sz="800"/>
        </a:p>
      </dgm:t>
    </dgm:pt>
    <dgm:pt modelId="{1928FB38-E816-4A99-85A4-10D6A61F0638}" type="sibTrans" cxnId="{617E8FAB-B791-457B-A430-156B5D569496}">
      <dgm:prSet custT="1"/>
      <dgm:spPr/>
      <dgm:t>
        <a:bodyPr/>
        <a:lstStyle/>
        <a:p>
          <a:endParaRPr lang="en-US" sz="800"/>
        </a:p>
      </dgm:t>
    </dgm:pt>
    <dgm:pt modelId="{A67FBDCA-E561-4F27-A87C-00F1B9128C7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dirty="0">
              <a:solidFill>
                <a:schemeClr val="accent1"/>
              </a:solidFill>
            </a:rPr>
            <a:t>Horizon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dirty="0">
              <a:solidFill>
                <a:schemeClr val="accent1"/>
              </a:solidFill>
            </a:rPr>
            <a:t> </a:t>
          </a:r>
          <a:r>
            <a:rPr lang="en-US" sz="1200" b="1" dirty="0">
              <a:solidFill>
                <a:schemeClr val="accent4"/>
              </a:solidFill>
            </a:rPr>
            <a:t>Europe</a:t>
          </a:r>
        </a:p>
      </dgm:t>
    </dgm:pt>
    <dgm:pt modelId="{B0DC9D4F-5AE2-4BF9-8DA1-1B12B13F4E53}" type="parTrans" cxnId="{09675B58-77D8-4ECD-B12F-5E95ED26BA6A}">
      <dgm:prSet/>
      <dgm:spPr/>
      <dgm:t>
        <a:bodyPr/>
        <a:lstStyle/>
        <a:p>
          <a:endParaRPr lang="en-US" sz="800"/>
        </a:p>
      </dgm:t>
    </dgm:pt>
    <dgm:pt modelId="{F43D6244-8B87-4E77-BE7E-64EC0D6A10D9}" type="sibTrans" cxnId="{09675B58-77D8-4ECD-B12F-5E95ED26BA6A}">
      <dgm:prSet/>
      <dgm:spPr/>
      <dgm:t>
        <a:bodyPr/>
        <a:lstStyle/>
        <a:p>
          <a:endParaRPr lang="en-US" sz="800"/>
        </a:p>
      </dgm:t>
    </dgm:pt>
    <dgm:pt modelId="{063DFC98-3DF8-4026-A96F-6161EDBAFC6C}">
      <dgm:prSet phldrT="[Text]" custT="1"/>
      <dgm:spPr>
        <a:ln w="12700">
          <a:solidFill>
            <a:srgbClr val="C00000"/>
          </a:solidFill>
        </a:ln>
      </dgm:spPr>
      <dgm:t>
        <a:bodyPr/>
        <a:lstStyle/>
        <a:p>
          <a:r>
            <a:rPr lang="en-US" sz="600" dirty="0"/>
            <a:t>International cooperation</a:t>
          </a:r>
        </a:p>
      </dgm:t>
    </dgm:pt>
    <dgm:pt modelId="{39BB1020-071F-42AC-B1DE-A7CBF64483EA}" type="parTrans" cxnId="{207C8613-DF20-49D6-A70B-12A601827361}">
      <dgm:prSet/>
      <dgm:spPr/>
      <dgm:t>
        <a:bodyPr/>
        <a:lstStyle/>
        <a:p>
          <a:endParaRPr lang="en-US" sz="800"/>
        </a:p>
      </dgm:t>
    </dgm:pt>
    <dgm:pt modelId="{210CC2C3-1DBE-4F97-880B-5D37884224FC}" type="sibTrans" cxnId="{207C8613-DF20-49D6-A70B-12A601827361}">
      <dgm:prSet custT="1"/>
      <dgm:spPr/>
      <dgm:t>
        <a:bodyPr/>
        <a:lstStyle/>
        <a:p>
          <a:r>
            <a:rPr lang="en-US" sz="800" dirty="0"/>
            <a:t>Excellence</a:t>
          </a:r>
        </a:p>
      </dgm:t>
    </dgm:pt>
    <dgm:pt modelId="{84C04AC4-CA91-4B60-9F2E-FACEE7A9E102}">
      <dgm:prSet phldrT="[Text]" custT="1"/>
      <dgm:spPr/>
      <dgm:t>
        <a:bodyPr/>
        <a:lstStyle/>
        <a:p>
          <a:pPr algn="ctr"/>
          <a:r>
            <a:rPr lang="en-US" sz="800" b="1" dirty="0">
              <a:solidFill>
                <a:schemeClr val="bg1"/>
              </a:solidFill>
            </a:rPr>
            <a:t>Innovative </a:t>
          </a:r>
        </a:p>
        <a:p>
          <a:pPr algn="ctr"/>
          <a:r>
            <a:rPr lang="en-US" sz="800" b="1" dirty="0">
              <a:solidFill>
                <a:schemeClr val="bg1"/>
              </a:solidFill>
            </a:rPr>
            <a:t>EIC</a:t>
          </a:r>
        </a:p>
      </dgm:t>
    </dgm:pt>
    <dgm:pt modelId="{DA6F6577-164A-43D8-8BCD-09ACA21D19A2}" type="parTrans" cxnId="{5774B5EA-0C66-4AD0-9691-2614151B5F59}">
      <dgm:prSet/>
      <dgm:spPr/>
      <dgm:t>
        <a:bodyPr/>
        <a:lstStyle/>
        <a:p>
          <a:endParaRPr lang="en-US" sz="800"/>
        </a:p>
      </dgm:t>
    </dgm:pt>
    <dgm:pt modelId="{7999805A-5140-4BAF-BB50-A5ADB79B3394}" type="sibTrans" cxnId="{5774B5EA-0C66-4AD0-9691-2614151B5F59}">
      <dgm:prSet/>
      <dgm:spPr/>
      <dgm:t>
        <a:bodyPr/>
        <a:lstStyle/>
        <a:p>
          <a:endParaRPr lang="en-US" sz="800"/>
        </a:p>
      </dgm:t>
    </dgm:pt>
    <dgm:pt modelId="{935682DC-F6C8-4434-870A-389549F93AA0}" type="pres">
      <dgm:prSet presAssocID="{51B8F826-F177-4AD5-919A-EF11D88EA596}" presName="Name0" presStyleCnt="0">
        <dgm:presLayoutVars>
          <dgm:chMax/>
          <dgm:chPref/>
          <dgm:dir/>
          <dgm:animLvl val="lvl"/>
        </dgm:presLayoutVars>
      </dgm:prSet>
      <dgm:spPr/>
    </dgm:pt>
    <dgm:pt modelId="{1F22F7CD-A2BA-4DEB-B6C9-A9146F730033}" type="pres">
      <dgm:prSet presAssocID="{A7E08FEA-256C-4E4F-B26B-1E2D41A2EEC9}" presName="composite" presStyleCnt="0"/>
      <dgm:spPr/>
    </dgm:pt>
    <dgm:pt modelId="{EAF38FD5-AC5D-4600-8C3F-D75C4245E3F0}" type="pres">
      <dgm:prSet presAssocID="{A7E08FEA-256C-4E4F-B26B-1E2D41A2EEC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7BF82E36-A69B-4B55-83AE-6F4BF179DF31}" type="pres">
      <dgm:prSet presAssocID="{A7E08FEA-256C-4E4F-B26B-1E2D41A2EEC9}" presName="Childtext1" presStyleLbl="revTx" presStyleIdx="0" presStyleCnt="3" custLinFactNeighborX="4116" custLinFactNeighborY="-50235">
        <dgm:presLayoutVars>
          <dgm:chMax val="0"/>
          <dgm:chPref val="0"/>
          <dgm:bulletEnabled val="1"/>
        </dgm:presLayoutVars>
      </dgm:prSet>
      <dgm:spPr/>
    </dgm:pt>
    <dgm:pt modelId="{D658AB78-0EA9-4CA6-A91B-439CDD26BC97}" type="pres">
      <dgm:prSet presAssocID="{A7E08FEA-256C-4E4F-B26B-1E2D41A2EEC9}" presName="BalanceSpacing" presStyleCnt="0"/>
      <dgm:spPr/>
    </dgm:pt>
    <dgm:pt modelId="{04490A6C-91F9-4958-8531-8DE150BA8456}" type="pres">
      <dgm:prSet presAssocID="{A7E08FEA-256C-4E4F-B26B-1E2D41A2EEC9}" presName="BalanceSpacing1" presStyleCnt="0"/>
      <dgm:spPr/>
    </dgm:pt>
    <dgm:pt modelId="{12CACC3E-4A34-47AC-AA51-14581A8DA9B9}" type="pres">
      <dgm:prSet presAssocID="{4E2C746C-308A-4456-BDB0-0C153EEE71BA}" presName="Accent1Text" presStyleLbl="node1" presStyleIdx="1" presStyleCnt="6"/>
      <dgm:spPr/>
    </dgm:pt>
    <dgm:pt modelId="{43FA90DF-FEBA-427F-9682-D69E63B1A353}" type="pres">
      <dgm:prSet presAssocID="{4E2C746C-308A-4456-BDB0-0C153EEE71BA}" presName="spaceBetweenRectangles" presStyleCnt="0"/>
      <dgm:spPr/>
    </dgm:pt>
    <dgm:pt modelId="{D393B7FA-2D2A-4B37-811F-AEE7E703A2E8}" type="pres">
      <dgm:prSet presAssocID="{B13485AB-5B36-45DF-A595-8BD8EEBBC79B}" presName="composite" presStyleCnt="0"/>
      <dgm:spPr/>
    </dgm:pt>
    <dgm:pt modelId="{521B0007-0D90-42A1-A76F-6C8DB27B34E9}" type="pres">
      <dgm:prSet presAssocID="{B13485AB-5B36-45DF-A595-8BD8EEBBC79B}" presName="Parent1" presStyleLbl="node1" presStyleIdx="2" presStyleCnt="6" custScaleX="106313">
        <dgm:presLayoutVars>
          <dgm:chMax val="1"/>
          <dgm:chPref val="1"/>
          <dgm:bulletEnabled val="1"/>
        </dgm:presLayoutVars>
      </dgm:prSet>
      <dgm:spPr/>
    </dgm:pt>
    <dgm:pt modelId="{8196FE43-DDFA-4A21-87C5-22D099647034}" type="pres">
      <dgm:prSet presAssocID="{B13485AB-5B36-45DF-A595-8BD8EEBBC79B}" presName="Childtext1" presStyleLbl="revTx" presStyleIdx="1" presStyleCnt="3" custLinFactNeighborX="-9381" custLinFactNeighborY="-3591">
        <dgm:presLayoutVars>
          <dgm:chMax val="0"/>
          <dgm:chPref val="0"/>
          <dgm:bulletEnabled val="1"/>
        </dgm:presLayoutVars>
      </dgm:prSet>
      <dgm:spPr/>
    </dgm:pt>
    <dgm:pt modelId="{511A55C9-88A2-4760-A16F-5EAAAA9593FF}" type="pres">
      <dgm:prSet presAssocID="{B13485AB-5B36-45DF-A595-8BD8EEBBC79B}" presName="BalanceSpacing" presStyleCnt="0"/>
      <dgm:spPr/>
    </dgm:pt>
    <dgm:pt modelId="{B39BB054-4E3C-48BA-B6B2-9D27F4DF27AA}" type="pres">
      <dgm:prSet presAssocID="{B13485AB-5B36-45DF-A595-8BD8EEBBC79B}" presName="BalanceSpacing1" presStyleCnt="0"/>
      <dgm:spPr/>
    </dgm:pt>
    <dgm:pt modelId="{7C61B4A4-9239-4699-BEC1-32F39B3CB31E}" type="pres">
      <dgm:prSet presAssocID="{1928FB38-E816-4A99-85A4-10D6A61F0638}" presName="Accent1Text" presStyleLbl="node1" presStyleIdx="3" presStyleCnt="6"/>
      <dgm:spPr/>
    </dgm:pt>
    <dgm:pt modelId="{47B388DA-BC0C-43B7-B13D-E7721C833DD3}" type="pres">
      <dgm:prSet presAssocID="{1928FB38-E816-4A99-85A4-10D6A61F0638}" presName="spaceBetweenRectangles" presStyleCnt="0"/>
      <dgm:spPr/>
    </dgm:pt>
    <dgm:pt modelId="{BE985DE4-0D55-4675-ACB3-BE3639572E54}" type="pres">
      <dgm:prSet presAssocID="{063DFC98-3DF8-4026-A96F-6161EDBAFC6C}" presName="composite" presStyleCnt="0"/>
      <dgm:spPr/>
    </dgm:pt>
    <dgm:pt modelId="{AB9FD6AF-267F-48C4-A869-03D8FACC7E2A}" type="pres">
      <dgm:prSet presAssocID="{063DFC98-3DF8-4026-A96F-6161EDBAFC6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1C02F945-F7F2-4BDE-BFDD-EAD16A0F72AE}" type="pres">
      <dgm:prSet presAssocID="{063DFC98-3DF8-4026-A96F-6161EDBAFC6C}" presName="Childtext1" presStyleLbl="revTx" presStyleIdx="2" presStyleCnt="3" custLinFactY="-37691" custLinFactNeighborX="-48378" custLinFactNeighborY="-100000">
        <dgm:presLayoutVars>
          <dgm:chMax val="0"/>
          <dgm:chPref val="0"/>
          <dgm:bulletEnabled val="1"/>
        </dgm:presLayoutVars>
      </dgm:prSet>
      <dgm:spPr/>
    </dgm:pt>
    <dgm:pt modelId="{2D884A6A-BCE1-411B-AB80-183213B69E30}" type="pres">
      <dgm:prSet presAssocID="{063DFC98-3DF8-4026-A96F-6161EDBAFC6C}" presName="BalanceSpacing" presStyleCnt="0"/>
      <dgm:spPr/>
    </dgm:pt>
    <dgm:pt modelId="{4E087145-A266-4513-9998-6CD014B01C01}" type="pres">
      <dgm:prSet presAssocID="{063DFC98-3DF8-4026-A96F-6161EDBAFC6C}" presName="BalanceSpacing1" presStyleCnt="0"/>
      <dgm:spPr/>
    </dgm:pt>
    <dgm:pt modelId="{7294511D-CBAD-43B6-A238-1187BD1AEA6E}" type="pres">
      <dgm:prSet presAssocID="{210CC2C3-1DBE-4F97-880B-5D37884224FC}" presName="Accent1Text" presStyleLbl="node1" presStyleIdx="5" presStyleCnt="6"/>
      <dgm:spPr/>
    </dgm:pt>
  </dgm:ptLst>
  <dgm:cxnLst>
    <dgm:cxn modelId="{15AE7901-A688-412C-8C9C-55CEE8A1C666}" srcId="{51B8F826-F177-4AD5-919A-EF11D88EA596}" destId="{A7E08FEA-256C-4E4F-B26B-1E2D41A2EEC9}" srcOrd="0" destOrd="0" parTransId="{5B9BA1FE-918E-4668-A771-8A5A4AC0B5B9}" sibTransId="{4E2C746C-308A-4456-BDB0-0C153EEE71BA}"/>
    <dgm:cxn modelId="{207C8613-DF20-49D6-A70B-12A601827361}" srcId="{51B8F826-F177-4AD5-919A-EF11D88EA596}" destId="{063DFC98-3DF8-4026-A96F-6161EDBAFC6C}" srcOrd="2" destOrd="0" parTransId="{39BB1020-071F-42AC-B1DE-A7CBF64483EA}" sibTransId="{210CC2C3-1DBE-4F97-880B-5D37884224FC}"/>
    <dgm:cxn modelId="{48E45F26-266D-4B31-982E-14FB36FEC51B}" type="presOf" srcId="{A67FBDCA-E561-4F27-A87C-00F1B9128C7B}" destId="{8196FE43-DDFA-4A21-87C5-22D099647034}" srcOrd="0" destOrd="0" presId="urn:microsoft.com/office/officeart/2008/layout/AlternatingHexagons"/>
    <dgm:cxn modelId="{23FBB638-4D1A-4CCE-B133-5D24E588A855}" type="presOf" srcId="{4E2C746C-308A-4456-BDB0-0C153EEE71BA}" destId="{12CACC3E-4A34-47AC-AA51-14581A8DA9B9}" srcOrd="0" destOrd="0" presId="urn:microsoft.com/office/officeart/2008/layout/AlternatingHexagons"/>
    <dgm:cxn modelId="{891F7A40-A1AF-4B89-BD85-456A0953E699}" type="presOf" srcId="{51B8F826-F177-4AD5-919A-EF11D88EA596}" destId="{935682DC-F6C8-4434-870A-389549F93AA0}" srcOrd="0" destOrd="0" presId="urn:microsoft.com/office/officeart/2008/layout/AlternatingHexagons"/>
    <dgm:cxn modelId="{9D9BBB6C-337D-4D13-9A53-8178112DE13F}" type="presOf" srcId="{84C04AC4-CA91-4B60-9F2E-FACEE7A9E102}" destId="{1C02F945-F7F2-4BDE-BFDD-EAD16A0F72AE}" srcOrd="0" destOrd="0" presId="urn:microsoft.com/office/officeart/2008/layout/AlternatingHexagons"/>
    <dgm:cxn modelId="{3F00726E-43D4-492C-9EAC-DADF3432A227}" type="presOf" srcId="{210CC2C3-1DBE-4F97-880B-5D37884224FC}" destId="{7294511D-CBAD-43B6-A238-1187BD1AEA6E}" srcOrd="0" destOrd="0" presId="urn:microsoft.com/office/officeart/2008/layout/AlternatingHexagons"/>
    <dgm:cxn modelId="{09675B58-77D8-4ECD-B12F-5E95ED26BA6A}" srcId="{B13485AB-5B36-45DF-A595-8BD8EEBBC79B}" destId="{A67FBDCA-E561-4F27-A87C-00F1B9128C7B}" srcOrd="0" destOrd="0" parTransId="{B0DC9D4F-5AE2-4BF9-8DA1-1B12B13F4E53}" sibTransId="{F43D6244-8B87-4E77-BE7E-64EC0D6A10D9}"/>
    <dgm:cxn modelId="{A90E0697-50FF-40AD-8BF9-20898545748A}" type="presOf" srcId="{A7E08FEA-256C-4E4F-B26B-1E2D41A2EEC9}" destId="{EAF38FD5-AC5D-4600-8C3F-D75C4245E3F0}" srcOrd="0" destOrd="0" presId="urn:microsoft.com/office/officeart/2008/layout/AlternatingHexagons"/>
    <dgm:cxn modelId="{2B20259E-8875-4BEA-995C-B1103AEBB6E6}" type="presOf" srcId="{1928FB38-E816-4A99-85A4-10D6A61F0638}" destId="{7C61B4A4-9239-4699-BEC1-32F39B3CB31E}" srcOrd="0" destOrd="0" presId="urn:microsoft.com/office/officeart/2008/layout/AlternatingHexagons"/>
    <dgm:cxn modelId="{617E8FAB-B791-457B-A430-156B5D569496}" srcId="{51B8F826-F177-4AD5-919A-EF11D88EA596}" destId="{B13485AB-5B36-45DF-A595-8BD8EEBBC79B}" srcOrd="1" destOrd="0" parTransId="{BA070666-D633-49EB-A49C-F39320822E8C}" sibTransId="{1928FB38-E816-4A99-85A4-10D6A61F0638}"/>
    <dgm:cxn modelId="{EBB622C9-B847-438D-ACE0-1FA4374FFA8E}" type="presOf" srcId="{B13485AB-5B36-45DF-A595-8BD8EEBBC79B}" destId="{521B0007-0D90-42A1-A76F-6C8DB27B34E9}" srcOrd="0" destOrd="0" presId="urn:microsoft.com/office/officeart/2008/layout/AlternatingHexagons"/>
    <dgm:cxn modelId="{04A857DD-BAC1-4629-BD49-B7866C1E6F40}" type="presOf" srcId="{063DFC98-3DF8-4026-A96F-6161EDBAFC6C}" destId="{AB9FD6AF-267F-48C4-A869-03D8FACC7E2A}" srcOrd="0" destOrd="0" presId="urn:microsoft.com/office/officeart/2008/layout/AlternatingHexagons"/>
    <dgm:cxn modelId="{5774B5EA-0C66-4AD0-9691-2614151B5F59}" srcId="{063DFC98-3DF8-4026-A96F-6161EDBAFC6C}" destId="{84C04AC4-CA91-4B60-9F2E-FACEE7A9E102}" srcOrd="0" destOrd="0" parTransId="{DA6F6577-164A-43D8-8BCD-09ACA21D19A2}" sibTransId="{7999805A-5140-4BAF-BB50-A5ADB79B3394}"/>
    <dgm:cxn modelId="{C7D86C69-439C-4A89-AE5A-7539D40871B4}" type="presParOf" srcId="{935682DC-F6C8-4434-870A-389549F93AA0}" destId="{1F22F7CD-A2BA-4DEB-B6C9-A9146F730033}" srcOrd="0" destOrd="0" presId="urn:microsoft.com/office/officeart/2008/layout/AlternatingHexagons"/>
    <dgm:cxn modelId="{46D8CF82-5DF4-4D54-B2A5-A647D4894733}" type="presParOf" srcId="{1F22F7CD-A2BA-4DEB-B6C9-A9146F730033}" destId="{EAF38FD5-AC5D-4600-8C3F-D75C4245E3F0}" srcOrd="0" destOrd="0" presId="urn:microsoft.com/office/officeart/2008/layout/AlternatingHexagons"/>
    <dgm:cxn modelId="{C9337D5F-9FB1-4E01-BB90-FC0BCD2B4AF6}" type="presParOf" srcId="{1F22F7CD-A2BA-4DEB-B6C9-A9146F730033}" destId="{7BF82E36-A69B-4B55-83AE-6F4BF179DF31}" srcOrd="1" destOrd="0" presId="urn:microsoft.com/office/officeart/2008/layout/AlternatingHexagons"/>
    <dgm:cxn modelId="{704325A6-2445-4317-9866-B1977577831A}" type="presParOf" srcId="{1F22F7CD-A2BA-4DEB-B6C9-A9146F730033}" destId="{D658AB78-0EA9-4CA6-A91B-439CDD26BC97}" srcOrd="2" destOrd="0" presId="urn:microsoft.com/office/officeart/2008/layout/AlternatingHexagons"/>
    <dgm:cxn modelId="{912B02F2-E063-4CA2-B203-0FF550FB7F98}" type="presParOf" srcId="{1F22F7CD-A2BA-4DEB-B6C9-A9146F730033}" destId="{04490A6C-91F9-4958-8531-8DE150BA8456}" srcOrd="3" destOrd="0" presId="urn:microsoft.com/office/officeart/2008/layout/AlternatingHexagons"/>
    <dgm:cxn modelId="{30D67181-F744-43E4-BBD6-1662643B2F08}" type="presParOf" srcId="{1F22F7CD-A2BA-4DEB-B6C9-A9146F730033}" destId="{12CACC3E-4A34-47AC-AA51-14581A8DA9B9}" srcOrd="4" destOrd="0" presId="urn:microsoft.com/office/officeart/2008/layout/AlternatingHexagons"/>
    <dgm:cxn modelId="{7920F519-9C7B-43FB-AD0D-49A6CC086E3B}" type="presParOf" srcId="{935682DC-F6C8-4434-870A-389549F93AA0}" destId="{43FA90DF-FEBA-427F-9682-D69E63B1A353}" srcOrd="1" destOrd="0" presId="urn:microsoft.com/office/officeart/2008/layout/AlternatingHexagons"/>
    <dgm:cxn modelId="{0B041D33-BCC9-4C04-B1EA-F311F0B59C80}" type="presParOf" srcId="{935682DC-F6C8-4434-870A-389549F93AA0}" destId="{D393B7FA-2D2A-4B37-811F-AEE7E703A2E8}" srcOrd="2" destOrd="0" presId="urn:microsoft.com/office/officeart/2008/layout/AlternatingHexagons"/>
    <dgm:cxn modelId="{9B0B36BA-2447-406F-A941-3F95D7CBD913}" type="presParOf" srcId="{D393B7FA-2D2A-4B37-811F-AEE7E703A2E8}" destId="{521B0007-0D90-42A1-A76F-6C8DB27B34E9}" srcOrd="0" destOrd="0" presId="urn:microsoft.com/office/officeart/2008/layout/AlternatingHexagons"/>
    <dgm:cxn modelId="{7BDCE412-5F85-44EB-BA20-2402F0A1929B}" type="presParOf" srcId="{D393B7FA-2D2A-4B37-811F-AEE7E703A2E8}" destId="{8196FE43-DDFA-4A21-87C5-22D099647034}" srcOrd="1" destOrd="0" presId="urn:microsoft.com/office/officeart/2008/layout/AlternatingHexagons"/>
    <dgm:cxn modelId="{B4E553CB-D399-4139-AD0C-F945146705C0}" type="presParOf" srcId="{D393B7FA-2D2A-4B37-811F-AEE7E703A2E8}" destId="{511A55C9-88A2-4760-A16F-5EAAAA9593FF}" srcOrd="2" destOrd="0" presId="urn:microsoft.com/office/officeart/2008/layout/AlternatingHexagons"/>
    <dgm:cxn modelId="{67BA4C31-7062-4D55-828E-67375C77EA6D}" type="presParOf" srcId="{D393B7FA-2D2A-4B37-811F-AEE7E703A2E8}" destId="{B39BB054-4E3C-48BA-B6B2-9D27F4DF27AA}" srcOrd="3" destOrd="0" presId="urn:microsoft.com/office/officeart/2008/layout/AlternatingHexagons"/>
    <dgm:cxn modelId="{8AF82275-1777-4D93-929B-EE2853429A8E}" type="presParOf" srcId="{D393B7FA-2D2A-4B37-811F-AEE7E703A2E8}" destId="{7C61B4A4-9239-4699-BEC1-32F39B3CB31E}" srcOrd="4" destOrd="0" presId="urn:microsoft.com/office/officeart/2008/layout/AlternatingHexagons"/>
    <dgm:cxn modelId="{9E8523F1-2986-483F-8A10-DF9372AC6C9D}" type="presParOf" srcId="{935682DC-F6C8-4434-870A-389549F93AA0}" destId="{47B388DA-BC0C-43B7-B13D-E7721C833DD3}" srcOrd="3" destOrd="0" presId="urn:microsoft.com/office/officeart/2008/layout/AlternatingHexagons"/>
    <dgm:cxn modelId="{825671F5-A1CD-4DB8-A5B5-9D58D789697E}" type="presParOf" srcId="{935682DC-F6C8-4434-870A-389549F93AA0}" destId="{BE985DE4-0D55-4675-ACB3-BE3639572E54}" srcOrd="4" destOrd="0" presId="urn:microsoft.com/office/officeart/2008/layout/AlternatingHexagons"/>
    <dgm:cxn modelId="{8A94E9BC-8A67-424D-9BE7-F2835325718B}" type="presParOf" srcId="{BE985DE4-0D55-4675-ACB3-BE3639572E54}" destId="{AB9FD6AF-267F-48C4-A869-03D8FACC7E2A}" srcOrd="0" destOrd="0" presId="urn:microsoft.com/office/officeart/2008/layout/AlternatingHexagons"/>
    <dgm:cxn modelId="{0E91956B-7D42-4CEF-9920-77CA00A4C0CA}" type="presParOf" srcId="{BE985DE4-0D55-4675-ACB3-BE3639572E54}" destId="{1C02F945-F7F2-4BDE-BFDD-EAD16A0F72AE}" srcOrd="1" destOrd="0" presId="urn:microsoft.com/office/officeart/2008/layout/AlternatingHexagons"/>
    <dgm:cxn modelId="{8202350C-5779-469D-8BF6-8FE17F0E4259}" type="presParOf" srcId="{BE985DE4-0D55-4675-ACB3-BE3639572E54}" destId="{2D884A6A-BCE1-411B-AB80-183213B69E30}" srcOrd="2" destOrd="0" presId="urn:microsoft.com/office/officeart/2008/layout/AlternatingHexagons"/>
    <dgm:cxn modelId="{53C65155-7C3F-43B8-BACD-00F5A70074B8}" type="presParOf" srcId="{BE985DE4-0D55-4675-ACB3-BE3639572E54}" destId="{4E087145-A266-4513-9998-6CD014B01C01}" srcOrd="3" destOrd="0" presId="urn:microsoft.com/office/officeart/2008/layout/AlternatingHexagons"/>
    <dgm:cxn modelId="{A31F67D4-2C37-481A-A2C4-415B2B55598B}" type="presParOf" srcId="{BE985DE4-0D55-4675-ACB3-BE3639572E54}" destId="{7294511D-CBAD-43B6-A238-1187BD1AEA6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134EF3-7A6F-403E-BE03-8FE5ECE3EBA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B8E127-2FBF-45C3-9FA8-0EE89FCD9E26}">
      <dgm:prSet phldrT="[Text]"/>
      <dgm:spPr>
        <a:solidFill>
          <a:srgbClr val="C00000"/>
        </a:solidFill>
      </dgm:spPr>
      <dgm:t>
        <a:bodyPr/>
        <a:lstStyle/>
        <a:p>
          <a:r>
            <a:rPr lang="en-US" b="0" dirty="0"/>
            <a:t>Major S&amp;T Projects (Mega Projects)</a:t>
          </a:r>
        </a:p>
      </dgm:t>
    </dgm:pt>
    <dgm:pt modelId="{139B980A-E755-40F9-8EBF-60146040F3DF}" type="parTrans" cxnId="{B6B18B85-FAED-4B5E-813E-2B23B806459A}">
      <dgm:prSet/>
      <dgm:spPr/>
      <dgm:t>
        <a:bodyPr/>
        <a:lstStyle/>
        <a:p>
          <a:endParaRPr lang="en-US"/>
        </a:p>
      </dgm:t>
    </dgm:pt>
    <dgm:pt modelId="{39474938-A63B-4416-AB28-49E62A2F77AE}" type="sibTrans" cxnId="{B6B18B85-FAED-4B5E-813E-2B23B806459A}">
      <dgm:prSet/>
      <dgm:spPr>
        <a:solidFill>
          <a:srgbClr val="C00000"/>
        </a:solidFill>
        <a:ln>
          <a:solidFill>
            <a:srgbClr val="1357A1"/>
          </a:solidFill>
        </a:ln>
      </dgm:spPr>
      <dgm:t>
        <a:bodyPr/>
        <a:lstStyle/>
        <a:p>
          <a:endParaRPr lang="en-US"/>
        </a:p>
      </dgm:t>
    </dgm:pt>
    <dgm:pt modelId="{93AA1BD6-4679-46D9-B99E-D0052B037C09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National Natural Science Fund</a:t>
          </a:r>
        </a:p>
      </dgm:t>
    </dgm:pt>
    <dgm:pt modelId="{86189B5C-6B8A-4C50-8503-D430A71FE7C9}" type="parTrans" cxnId="{CE87E426-7BD9-4465-8B1F-C76BBBF31678}">
      <dgm:prSet/>
      <dgm:spPr/>
      <dgm:t>
        <a:bodyPr/>
        <a:lstStyle/>
        <a:p>
          <a:endParaRPr lang="en-US"/>
        </a:p>
      </dgm:t>
    </dgm:pt>
    <dgm:pt modelId="{F809A1CD-FD92-48B6-9747-0656699C862B}" type="sibTrans" cxnId="{CE87E426-7BD9-4465-8B1F-C76BBBF31678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A17F572D-27D7-44F6-9CC0-F7AAFC5B41B8}">
      <dgm:prSet phldrT="[Text]" custT="1"/>
      <dgm:spPr/>
      <dgm:t>
        <a:bodyPr/>
        <a:lstStyle/>
        <a:p>
          <a:r>
            <a:rPr lang="en-US" sz="1200" b="1" dirty="0">
              <a:solidFill>
                <a:srgbClr val="C00000"/>
              </a:solidFill>
            </a:rPr>
            <a:t>Chinese FP</a:t>
          </a:r>
        </a:p>
      </dgm:t>
    </dgm:pt>
    <dgm:pt modelId="{0106C430-B884-41D3-8340-DCA686797B74}" type="parTrans" cxnId="{541A332C-0521-491C-8561-2C2D6BFCF4A8}">
      <dgm:prSet/>
      <dgm:spPr/>
      <dgm:t>
        <a:bodyPr/>
        <a:lstStyle/>
        <a:p>
          <a:endParaRPr lang="en-US"/>
        </a:p>
      </dgm:t>
    </dgm:pt>
    <dgm:pt modelId="{90F8D030-9239-4A88-9B17-BD8B2E5BB553}" type="sibTrans" cxnId="{541A332C-0521-491C-8561-2C2D6BFCF4A8}">
      <dgm:prSet/>
      <dgm:spPr/>
      <dgm:t>
        <a:bodyPr/>
        <a:lstStyle/>
        <a:p>
          <a:endParaRPr lang="en-US"/>
        </a:p>
      </dgm:t>
    </dgm:pt>
    <dgm:pt modelId="{2EE73663-73C7-43DF-BE64-4988426898D7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China’s National Key R&amp;D </a:t>
          </a:r>
          <a:r>
            <a:rPr lang="en-US" dirty="0" err="1"/>
            <a:t>Programmes</a:t>
          </a:r>
          <a:r>
            <a:rPr lang="en-US" dirty="0"/>
            <a:t> </a:t>
          </a:r>
        </a:p>
      </dgm:t>
    </dgm:pt>
    <dgm:pt modelId="{8209148C-69AE-4E34-92EB-8EABEC7A0524}" type="parTrans" cxnId="{4F3035DC-C503-4B9A-9DFE-055015AE45D5}">
      <dgm:prSet/>
      <dgm:spPr/>
      <dgm:t>
        <a:bodyPr/>
        <a:lstStyle/>
        <a:p>
          <a:endParaRPr lang="en-US"/>
        </a:p>
      </dgm:t>
    </dgm:pt>
    <dgm:pt modelId="{393E9C79-F966-4769-8231-3A5FC88E7231}" type="sibTrans" cxnId="{4F3035DC-C503-4B9A-9DFE-055015AE45D5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B52C2C20-7D3C-4785-AE25-33EF21BBFA20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Technology Innovation Guidance Fund</a:t>
          </a:r>
        </a:p>
      </dgm:t>
    </dgm:pt>
    <dgm:pt modelId="{17903DFC-F16D-4615-85BD-4408BDC8D20C}" type="parTrans" cxnId="{DA8806BD-2AA6-49A1-8797-182AC96AABDB}">
      <dgm:prSet/>
      <dgm:spPr/>
      <dgm:t>
        <a:bodyPr/>
        <a:lstStyle/>
        <a:p>
          <a:endParaRPr lang="en-US"/>
        </a:p>
      </dgm:t>
    </dgm:pt>
    <dgm:pt modelId="{265B5CC9-B614-4748-9C61-328659C6AD37}" type="sibTrans" cxnId="{DA8806BD-2AA6-49A1-8797-182AC96AABDB}">
      <dgm:prSet/>
      <dgm:spPr/>
      <dgm:t>
        <a:bodyPr/>
        <a:lstStyle/>
        <a:p>
          <a:endParaRPr lang="en-US"/>
        </a:p>
      </dgm:t>
    </dgm:pt>
    <dgm:pt modelId="{D8122BEA-55D0-4E02-8ED0-4743E953794C}" type="pres">
      <dgm:prSet presAssocID="{EB134EF3-7A6F-403E-BE03-8FE5ECE3EBA1}" presName="Name0" presStyleCnt="0">
        <dgm:presLayoutVars>
          <dgm:chMax/>
          <dgm:chPref/>
          <dgm:dir/>
          <dgm:animLvl val="lvl"/>
        </dgm:presLayoutVars>
      </dgm:prSet>
      <dgm:spPr/>
    </dgm:pt>
    <dgm:pt modelId="{E1B1B6B9-F5E7-421B-921A-A3D15FD70832}" type="pres">
      <dgm:prSet presAssocID="{99B8E127-2FBF-45C3-9FA8-0EE89FCD9E26}" presName="composite" presStyleCnt="0"/>
      <dgm:spPr/>
    </dgm:pt>
    <dgm:pt modelId="{7D3E2045-3BB7-4850-87DE-C3165677EC18}" type="pres">
      <dgm:prSet presAssocID="{99B8E127-2FBF-45C3-9FA8-0EE89FCD9E2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80212BB9-CAC9-4A75-AFAD-11A0EB56A156}" type="pres">
      <dgm:prSet presAssocID="{99B8E127-2FBF-45C3-9FA8-0EE89FCD9E2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9BD366E-1AF4-4E8A-9DB6-D53FFE6590E6}" type="pres">
      <dgm:prSet presAssocID="{99B8E127-2FBF-45C3-9FA8-0EE89FCD9E26}" presName="BalanceSpacing" presStyleCnt="0"/>
      <dgm:spPr/>
    </dgm:pt>
    <dgm:pt modelId="{03E31D0D-DA04-4CCE-AE1C-DEE866BFD675}" type="pres">
      <dgm:prSet presAssocID="{99B8E127-2FBF-45C3-9FA8-0EE89FCD9E26}" presName="BalanceSpacing1" presStyleCnt="0"/>
      <dgm:spPr/>
    </dgm:pt>
    <dgm:pt modelId="{03A8FECB-AC74-423A-9A27-6521B2CC8790}" type="pres">
      <dgm:prSet presAssocID="{39474938-A63B-4416-AB28-49E62A2F77AE}" presName="Accent1Text" presStyleLbl="node1" presStyleIdx="1" presStyleCnt="6"/>
      <dgm:spPr/>
    </dgm:pt>
    <dgm:pt modelId="{3E0E5CA5-5A64-47D7-A7E2-B44955D41B35}" type="pres">
      <dgm:prSet presAssocID="{39474938-A63B-4416-AB28-49E62A2F77AE}" presName="spaceBetweenRectangles" presStyleCnt="0"/>
      <dgm:spPr/>
    </dgm:pt>
    <dgm:pt modelId="{36EF1B42-8536-4192-92BE-0BB110A8756A}" type="pres">
      <dgm:prSet presAssocID="{93AA1BD6-4679-46D9-B99E-D0052B037C09}" presName="composite" presStyleCnt="0"/>
      <dgm:spPr/>
    </dgm:pt>
    <dgm:pt modelId="{CD47E996-198A-457B-8FD8-5C184ADEEDE0}" type="pres">
      <dgm:prSet presAssocID="{93AA1BD6-4679-46D9-B99E-D0052B037C0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1C92AB5C-EBA7-4A30-A375-4B59EA192422}" type="pres">
      <dgm:prSet presAssocID="{93AA1BD6-4679-46D9-B99E-D0052B037C0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598FF84-9391-4E77-8F03-6932A634391D}" type="pres">
      <dgm:prSet presAssocID="{93AA1BD6-4679-46D9-B99E-D0052B037C09}" presName="BalanceSpacing" presStyleCnt="0"/>
      <dgm:spPr/>
    </dgm:pt>
    <dgm:pt modelId="{90528AEC-99BE-48B3-BEA7-4ED8BF44D350}" type="pres">
      <dgm:prSet presAssocID="{93AA1BD6-4679-46D9-B99E-D0052B037C09}" presName="BalanceSpacing1" presStyleCnt="0"/>
      <dgm:spPr/>
    </dgm:pt>
    <dgm:pt modelId="{35DCC124-0BCA-4481-92D2-66E7E4B2BA65}" type="pres">
      <dgm:prSet presAssocID="{F809A1CD-FD92-48B6-9747-0656699C862B}" presName="Accent1Text" presStyleLbl="node1" presStyleIdx="3" presStyleCnt="6"/>
      <dgm:spPr/>
    </dgm:pt>
    <dgm:pt modelId="{DD67ACBE-C9CB-48E8-BF97-F2DED3FECC55}" type="pres">
      <dgm:prSet presAssocID="{F809A1CD-FD92-48B6-9747-0656699C862B}" presName="spaceBetweenRectangles" presStyleCnt="0"/>
      <dgm:spPr/>
    </dgm:pt>
    <dgm:pt modelId="{E074FC57-50F8-44CA-AF3C-BE264CF3EAD2}" type="pres">
      <dgm:prSet presAssocID="{2EE73663-73C7-43DF-BE64-4988426898D7}" presName="composite" presStyleCnt="0"/>
      <dgm:spPr/>
    </dgm:pt>
    <dgm:pt modelId="{928A57D8-7374-4674-8FE2-DE1791F2A167}" type="pres">
      <dgm:prSet presAssocID="{2EE73663-73C7-43DF-BE64-4988426898D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06B96555-61D0-4BE8-BAB2-4DD8CC819CC2}" type="pres">
      <dgm:prSet presAssocID="{2EE73663-73C7-43DF-BE64-4988426898D7}" presName="Childtext1" presStyleLbl="revTx" presStyleIdx="2" presStyleCnt="3" custScaleX="47192" custLinFactY="-34938" custLinFactNeighborX="-45957" custLinFactNeighborY="-100000">
        <dgm:presLayoutVars>
          <dgm:chMax val="0"/>
          <dgm:chPref val="0"/>
          <dgm:bulletEnabled val="1"/>
        </dgm:presLayoutVars>
      </dgm:prSet>
      <dgm:spPr/>
    </dgm:pt>
    <dgm:pt modelId="{02504097-09B5-4AD0-984D-9F731F1682C0}" type="pres">
      <dgm:prSet presAssocID="{2EE73663-73C7-43DF-BE64-4988426898D7}" presName="BalanceSpacing" presStyleCnt="0"/>
      <dgm:spPr/>
    </dgm:pt>
    <dgm:pt modelId="{B9E46F0D-1EED-4765-BE22-62081FF41512}" type="pres">
      <dgm:prSet presAssocID="{2EE73663-73C7-43DF-BE64-4988426898D7}" presName="BalanceSpacing1" presStyleCnt="0"/>
      <dgm:spPr/>
    </dgm:pt>
    <dgm:pt modelId="{684E663D-89CE-41C4-AA88-4B41AF3E9112}" type="pres">
      <dgm:prSet presAssocID="{393E9C79-F966-4769-8231-3A5FC88E7231}" presName="Accent1Text" presStyleLbl="node1" presStyleIdx="5" presStyleCnt="6"/>
      <dgm:spPr/>
    </dgm:pt>
  </dgm:ptLst>
  <dgm:cxnLst>
    <dgm:cxn modelId="{F8CDDE09-810F-4CFE-9A67-2B4491414D7C}" type="presOf" srcId="{EB134EF3-7A6F-403E-BE03-8FE5ECE3EBA1}" destId="{D8122BEA-55D0-4E02-8ED0-4743E953794C}" srcOrd="0" destOrd="0" presId="urn:microsoft.com/office/officeart/2008/layout/AlternatingHexagons"/>
    <dgm:cxn modelId="{A66C110C-3FA1-4C80-B39D-513E860B9E09}" type="presOf" srcId="{A17F572D-27D7-44F6-9CC0-F7AAFC5B41B8}" destId="{1C92AB5C-EBA7-4A30-A375-4B59EA192422}" srcOrd="0" destOrd="0" presId="urn:microsoft.com/office/officeart/2008/layout/AlternatingHexagons"/>
    <dgm:cxn modelId="{416D3710-D473-4089-A5C3-BAF1AD5BE02A}" type="presOf" srcId="{39474938-A63B-4416-AB28-49E62A2F77AE}" destId="{03A8FECB-AC74-423A-9A27-6521B2CC8790}" srcOrd="0" destOrd="0" presId="urn:microsoft.com/office/officeart/2008/layout/AlternatingHexagons"/>
    <dgm:cxn modelId="{CE87E426-7BD9-4465-8B1F-C76BBBF31678}" srcId="{EB134EF3-7A6F-403E-BE03-8FE5ECE3EBA1}" destId="{93AA1BD6-4679-46D9-B99E-D0052B037C09}" srcOrd="1" destOrd="0" parTransId="{86189B5C-6B8A-4C50-8503-D430A71FE7C9}" sibTransId="{F809A1CD-FD92-48B6-9747-0656699C862B}"/>
    <dgm:cxn modelId="{541A332C-0521-491C-8561-2C2D6BFCF4A8}" srcId="{93AA1BD6-4679-46D9-B99E-D0052B037C09}" destId="{A17F572D-27D7-44F6-9CC0-F7AAFC5B41B8}" srcOrd="0" destOrd="0" parTransId="{0106C430-B884-41D3-8340-DCA686797B74}" sibTransId="{90F8D030-9239-4A88-9B17-BD8B2E5BB553}"/>
    <dgm:cxn modelId="{F19DD932-7F5D-4FFB-8658-5464AAD4301E}" type="presOf" srcId="{B52C2C20-7D3C-4785-AE25-33EF21BBFA20}" destId="{06B96555-61D0-4BE8-BAB2-4DD8CC819CC2}" srcOrd="0" destOrd="0" presId="urn:microsoft.com/office/officeart/2008/layout/AlternatingHexagons"/>
    <dgm:cxn modelId="{554E7847-B008-455C-999E-13AEAEBA990F}" type="presOf" srcId="{99B8E127-2FBF-45C3-9FA8-0EE89FCD9E26}" destId="{7D3E2045-3BB7-4850-87DE-C3165677EC18}" srcOrd="0" destOrd="0" presId="urn:microsoft.com/office/officeart/2008/layout/AlternatingHexagons"/>
    <dgm:cxn modelId="{7E098D7D-5500-4407-AFCD-675E5A7BB59E}" type="presOf" srcId="{93AA1BD6-4679-46D9-B99E-D0052B037C09}" destId="{CD47E996-198A-457B-8FD8-5C184ADEEDE0}" srcOrd="0" destOrd="0" presId="urn:microsoft.com/office/officeart/2008/layout/AlternatingHexagons"/>
    <dgm:cxn modelId="{B6B18B85-FAED-4B5E-813E-2B23B806459A}" srcId="{EB134EF3-7A6F-403E-BE03-8FE5ECE3EBA1}" destId="{99B8E127-2FBF-45C3-9FA8-0EE89FCD9E26}" srcOrd="0" destOrd="0" parTransId="{139B980A-E755-40F9-8EBF-60146040F3DF}" sibTransId="{39474938-A63B-4416-AB28-49E62A2F77AE}"/>
    <dgm:cxn modelId="{B478A5AC-B986-4A9A-91BC-EC67618388E2}" type="presOf" srcId="{393E9C79-F966-4769-8231-3A5FC88E7231}" destId="{684E663D-89CE-41C4-AA88-4B41AF3E9112}" srcOrd="0" destOrd="0" presId="urn:microsoft.com/office/officeart/2008/layout/AlternatingHexagons"/>
    <dgm:cxn modelId="{DA8806BD-2AA6-49A1-8797-182AC96AABDB}" srcId="{2EE73663-73C7-43DF-BE64-4988426898D7}" destId="{B52C2C20-7D3C-4785-AE25-33EF21BBFA20}" srcOrd="0" destOrd="0" parTransId="{17903DFC-F16D-4615-85BD-4408BDC8D20C}" sibTransId="{265B5CC9-B614-4748-9C61-328659C6AD37}"/>
    <dgm:cxn modelId="{275977CA-35B1-4146-A071-DA63B7242BC9}" type="presOf" srcId="{2EE73663-73C7-43DF-BE64-4988426898D7}" destId="{928A57D8-7374-4674-8FE2-DE1791F2A167}" srcOrd="0" destOrd="0" presId="urn:microsoft.com/office/officeart/2008/layout/AlternatingHexagons"/>
    <dgm:cxn modelId="{4F3035DC-C503-4B9A-9DFE-055015AE45D5}" srcId="{EB134EF3-7A6F-403E-BE03-8FE5ECE3EBA1}" destId="{2EE73663-73C7-43DF-BE64-4988426898D7}" srcOrd="2" destOrd="0" parTransId="{8209148C-69AE-4E34-92EB-8EABEC7A0524}" sibTransId="{393E9C79-F966-4769-8231-3A5FC88E7231}"/>
    <dgm:cxn modelId="{CFB817EF-A425-4CBE-A318-906B5C7871BE}" type="presOf" srcId="{F809A1CD-FD92-48B6-9747-0656699C862B}" destId="{35DCC124-0BCA-4481-92D2-66E7E4B2BA65}" srcOrd="0" destOrd="0" presId="urn:microsoft.com/office/officeart/2008/layout/AlternatingHexagons"/>
    <dgm:cxn modelId="{BF5C3EBE-54B3-4D02-B4D0-E9852553E49A}" type="presParOf" srcId="{D8122BEA-55D0-4E02-8ED0-4743E953794C}" destId="{E1B1B6B9-F5E7-421B-921A-A3D15FD70832}" srcOrd="0" destOrd="0" presId="urn:microsoft.com/office/officeart/2008/layout/AlternatingHexagons"/>
    <dgm:cxn modelId="{F3D2266B-8C51-4DFC-BE86-0E2BB394A2E0}" type="presParOf" srcId="{E1B1B6B9-F5E7-421B-921A-A3D15FD70832}" destId="{7D3E2045-3BB7-4850-87DE-C3165677EC18}" srcOrd="0" destOrd="0" presId="urn:microsoft.com/office/officeart/2008/layout/AlternatingHexagons"/>
    <dgm:cxn modelId="{9DF6718F-CD2E-448A-8996-5C2F4AF4ED20}" type="presParOf" srcId="{E1B1B6B9-F5E7-421B-921A-A3D15FD70832}" destId="{80212BB9-CAC9-4A75-AFAD-11A0EB56A156}" srcOrd="1" destOrd="0" presId="urn:microsoft.com/office/officeart/2008/layout/AlternatingHexagons"/>
    <dgm:cxn modelId="{AE2DD14A-AB89-4581-AF3C-35449A187AD2}" type="presParOf" srcId="{E1B1B6B9-F5E7-421B-921A-A3D15FD70832}" destId="{B9BD366E-1AF4-4E8A-9DB6-D53FFE6590E6}" srcOrd="2" destOrd="0" presId="urn:microsoft.com/office/officeart/2008/layout/AlternatingHexagons"/>
    <dgm:cxn modelId="{BCD2F80F-A3FD-4439-B380-1E45F45AB766}" type="presParOf" srcId="{E1B1B6B9-F5E7-421B-921A-A3D15FD70832}" destId="{03E31D0D-DA04-4CCE-AE1C-DEE866BFD675}" srcOrd="3" destOrd="0" presId="urn:microsoft.com/office/officeart/2008/layout/AlternatingHexagons"/>
    <dgm:cxn modelId="{F44C0902-C940-46CC-836C-FFDFED017300}" type="presParOf" srcId="{E1B1B6B9-F5E7-421B-921A-A3D15FD70832}" destId="{03A8FECB-AC74-423A-9A27-6521B2CC8790}" srcOrd="4" destOrd="0" presId="urn:microsoft.com/office/officeart/2008/layout/AlternatingHexagons"/>
    <dgm:cxn modelId="{1F3EF772-535B-4E61-87D4-5A56E68861BB}" type="presParOf" srcId="{D8122BEA-55D0-4E02-8ED0-4743E953794C}" destId="{3E0E5CA5-5A64-47D7-A7E2-B44955D41B35}" srcOrd="1" destOrd="0" presId="urn:microsoft.com/office/officeart/2008/layout/AlternatingHexagons"/>
    <dgm:cxn modelId="{C3DF45BB-0F34-40D0-98F7-E98D25A0F411}" type="presParOf" srcId="{D8122BEA-55D0-4E02-8ED0-4743E953794C}" destId="{36EF1B42-8536-4192-92BE-0BB110A8756A}" srcOrd="2" destOrd="0" presId="urn:microsoft.com/office/officeart/2008/layout/AlternatingHexagons"/>
    <dgm:cxn modelId="{E1C26B37-6AD5-41CF-899D-5CAE8A06FC26}" type="presParOf" srcId="{36EF1B42-8536-4192-92BE-0BB110A8756A}" destId="{CD47E996-198A-457B-8FD8-5C184ADEEDE0}" srcOrd="0" destOrd="0" presId="urn:microsoft.com/office/officeart/2008/layout/AlternatingHexagons"/>
    <dgm:cxn modelId="{4B3AB512-9EC7-4015-989F-017A2A9ECEDB}" type="presParOf" srcId="{36EF1B42-8536-4192-92BE-0BB110A8756A}" destId="{1C92AB5C-EBA7-4A30-A375-4B59EA192422}" srcOrd="1" destOrd="0" presId="urn:microsoft.com/office/officeart/2008/layout/AlternatingHexagons"/>
    <dgm:cxn modelId="{1E41345B-89A0-4348-8C58-5A4ACFC2F291}" type="presParOf" srcId="{36EF1B42-8536-4192-92BE-0BB110A8756A}" destId="{A598FF84-9391-4E77-8F03-6932A634391D}" srcOrd="2" destOrd="0" presId="urn:microsoft.com/office/officeart/2008/layout/AlternatingHexagons"/>
    <dgm:cxn modelId="{6C3F5873-A2D1-44DA-AAE0-51960FC17229}" type="presParOf" srcId="{36EF1B42-8536-4192-92BE-0BB110A8756A}" destId="{90528AEC-99BE-48B3-BEA7-4ED8BF44D350}" srcOrd="3" destOrd="0" presId="urn:microsoft.com/office/officeart/2008/layout/AlternatingHexagons"/>
    <dgm:cxn modelId="{4F937474-3479-4034-8A8A-BE7B7186E7DF}" type="presParOf" srcId="{36EF1B42-8536-4192-92BE-0BB110A8756A}" destId="{35DCC124-0BCA-4481-92D2-66E7E4B2BA65}" srcOrd="4" destOrd="0" presId="urn:microsoft.com/office/officeart/2008/layout/AlternatingHexagons"/>
    <dgm:cxn modelId="{65878FA9-939E-43E2-9F96-701654676D0F}" type="presParOf" srcId="{D8122BEA-55D0-4E02-8ED0-4743E953794C}" destId="{DD67ACBE-C9CB-48E8-BF97-F2DED3FECC55}" srcOrd="3" destOrd="0" presId="urn:microsoft.com/office/officeart/2008/layout/AlternatingHexagons"/>
    <dgm:cxn modelId="{F4ACE7FD-05C7-4A5D-AEFE-E1C638353712}" type="presParOf" srcId="{D8122BEA-55D0-4E02-8ED0-4743E953794C}" destId="{E074FC57-50F8-44CA-AF3C-BE264CF3EAD2}" srcOrd="4" destOrd="0" presId="urn:microsoft.com/office/officeart/2008/layout/AlternatingHexagons"/>
    <dgm:cxn modelId="{309CC5BC-0783-44A3-BA09-F8BF27DBDFB3}" type="presParOf" srcId="{E074FC57-50F8-44CA-AF3C-BE264CF3EAD2}" destId="{928A57D8-7374-4674-8FE2-DE1791F2A167}" srcOrd="0" destOrd="0" presId="urn:microsoft.com/office/officeart/2008/layout/AlternatingHexagons"/>
    <dgm:cxn modelId="{CFE44E5D-8129-4171-BF0B-3A50313DAA3C}" type="presParOf" srcId="{E074FC57-50F8-44CA-AF3C-BE264CF3EAD2}" destId="{06B96555-61D0-4BE8-BAB2-4DD8CC819CC2}" srcOrd="1" destOrd="0" presId="urn:microsoft.com/office/officeart/2008/layout/AlternatingHexagons"/>
    <dgm:cxn modelId="{4F06158A-299A-483E-8DA7-1AF4D1CA78E8}" type="presParOf" srcId="{E074FC57-50F8-44CA-AF3C-BE264CF3EAD2}" destId="{02504097-09B5-4AD0-984D-9F731F1682C0}" srcOrd="2" destOrd="0" presId="urn:microsoft.com/office/officeart/2008/layout/AlternatingHexagons"/>
    <dgm:cxn modelId="{BC01F8E1-D348-4815-85B5-9491CAABC5BF}" type="presParOf" srcId="{E074FC57-50F8-44CA-AF3C-BE264CF3EAD2}" destId="{B9E46F0D-1EED-4765-BE22-62081FF41512}" srcOrd="3" destOrd="0" presId="urn:microsoft.com/office/officeart/2008/layout/AlternatingHexagons"/>
    <dgm:cxn modelId="{3B781C27-8E09-4075-B43D-8CA1F2A318C6}" type="presParOf" srcId="{E074FC57-50F8-44CA-AF3C-BE264CF3EAD2}" destId="{684E663D-89CE-41C4-AA88-4B41AF3E911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38FD5-AC5D-4600-8C3F-D75C4245E3F0}">
      <dsp:nvSpPr>
        <dsp:cNvPr id="0" name=""/>
        <dsp:cNvSpPr/>
      </dsp:nvSpPr>
      <dsp:spPr>
        <a:xfrm rot="5400000">
          <a:off x="1162914" y="251422"/>
          <a:ext cx="762887" cy="66371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Partnership</a:t>
          </a:r>
          <a:r>
            <a:rPr lang="en-US" sz="700" kern="1200" dirty="0"/>
            <a:t>s </a:t>
          </a:r>
          <a:r>
            <a:rPr lang="en-US" sz="600" kern="1200" dirty="0"/>
            <a:t>Water4All</a:t>
          </a:r>
        </a:p>
      </dsp:txBody>
      <dsp:txXfrm rot="-5400000">
        <a:off x="1315930" y="320717"/>
        <a:ext cx="456855" cy="525121"/>
      </dsp:txXfrm>
    </dsp:sp>
    <dsp:sp modelId="{7BF82E36-A69B-4B55-83AE-6F4BF179DF31}">
      <dsp:nvSpPr>
        <dsp:cNvPr id="0" name=""/>
        <dsp:cNvSpPr/>
      </dsp:nvSpPr>
      <dsp:spPr>
        <a:xfrm>
          <a:off x="1897696" y="124470"/>
          <a:ext cx="851382" cy="457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ACC3E-4A34-47AC-AA51-14581A8DA9B9}">
      <dsp:nvSpPr>
        <dsp:cNvPr id="0" name=""/>
        <dsp:cNvSpPr/>
      </dsp:nvSpPr>
      <dsp:spPr>
        <a:xfrm rot="5400000">
          <a:off x="446105" y="251422"/>
          <a:ext cx="762887" cy="66371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Missions</a:t>
          </a:r>
        </a:p>
      </dsp:txBody>
      <dsp:txXfrm rot="-5400000">
        <a:off x="599121" y="320717"/>
        <a:ext cx="456855" cy="525121"/>
      </dsp:txXfrm>
    </dsp:sp>
    <dsp:sp modelId="{521B0007-0D90-42A1-A76F-6C8DB27B34E9}">
      <dsp:nvSpPr>
        <dsp:cNvPr id="0" name=""/>
        <dsp:cNvSpPr/>
      </dsp:nvSpPr>
      <dsp:spPr>
        <a:xfrm rot="5400000">
          <a:off x="803136" y="878011"/>
          <a:ext cx="762887" cy="705612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General WP</a:t>
          </a:r>
        </a:p>
      </dsp:txBody>
      <dsp:txXfrm rot="-5400000">
        <a:off x="944960" y="971749"/>
        <a:ext cx="479238" cy="518137"/>
      </dsp:txXfrm>
    </dsp:sp>
    <dsp:sp modelId="{8196FE43-DDFA-4A21-87C5-22D099647034}">
      <dsp:nvSpPr>
        <dsp:cNvPr id="0" name=""/>
        <dsp:cNvSpPr/>
      </dsp:nvSpPr>
      <dsp:spPr>
        <a:xfrm>
          <a:off x="0" y="985514"/>
          <a:ext cx="823918" cy="457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chemeClr val="accent1"/>
              </a:solidFill>
            </a:rPr>
            <a:t>Horizon</a:t>
          </a:r>
        </a:p>
        <a:p>
          <a:pPr marL="0" lvl="0" indent="0" algn="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chemeClr val="accent1"/>
              </a:solidFill>
            </a:rPr>
            <a:t> </a:t>
          </a:r>
          <a:r>
            <a:rPr lang="en-US" sz="1200" b="1" kern="1200" dirty="0">
              <a:solidFill>
                <a:schemeClr val="accent4"/>
              </a:solidFill>
            </a:rPr>
            <a:t>Europe</a:t>
          </a:r>
        </a:p>
      </dsp:txBody>
      <dsp:txXfrm>
        <a:off x="0" y="985514"/>
        <a:ext cx="823918" cy="457732"/>
      </dsp:txXfrm>
    </dsp:sp>
    <dsp:sp modelId="{7C61B4A4-9239-4699-BEC1-32F39B3CB31E}">
      <dsp:nvSpPr>
        <dsp:cNvPr id="0" name=""/>
        <dsp:cNvSpPr/>
      </dsp:nvSpPr>
      <dsp:spPr>
        <a:xfrm rot="5400000">
          <a:off x="1519945" y="898961"/>
          <a:ext cx="762887" cy="66371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1672961" y="968256"/>
        <a:ext cx="456855" cy="525121"/>
      </dsp:txXfrm>
    </dsp:sp>
    <dsp:sp modelId="{AB9FD6AF-267F-48C4-A869-03D8FACC7E2A}">
      <dsp:nvSpPr>
        <dsp:cNvPr id="0" name=""/>
        <dsp:cNvSpPr/>
      </dsp:nvSpPr>
      <dsp:spPr>
        <a:xfrm rot="5400000">
          <a:off x="1162914" y="1546500"/>
          <a:ext cx="762887" cy="66371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International cooperation</a:t>
          </a:r>
        </a:p>
      </dsp:txBody>
      <dsp:txXfrm rot="-5400000">
        <a:off x="1315930" y="1615795"/>
        <a:ext cx="456855" cy="525121"/>
      </dsp:txXfrm>
    </dsp:sp>
    <dsp:sp modelId="{1C02F945-F7F2-4BDE-BFDD-EAD16A0F72AE}">
      <dsp:nvSpPr>
        <dsp:cNvPr id="0" name=""/>
        <dsp:cNvSpPr/>
      </dsp:nvSpPr>
      <dsp:spPr>
        <a:xfrm>
          <a:off x="1484472" y="1019233"/>
          <a:ext cx="851382" cy="457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bg1"/>
              </a:solidFill>
            </a:rPr>
            <a:t>Innovative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bg1"/>
              </a:solidFill>
            </a:rPr>
            <a:t>EIC</a:t>
          </a:r>
        </a:p>
      </dsp:txBody>
      <dsp:txXfrm>
        <a:off x="1484472" y="1019233"/>
        <a:ext cx="851382" cy="457732"/>
      </dsp:txXfrm>
    </dsp:sp>
    <dsp:sp modelId="{7294511D-CBAD-43B6-A238-1187BD1AEA6E}">
      <dsp:nvSpPr>
        <dsp:cNvPr id="0" name=""/>
        <dsp:cNvSpPr/>
      </dsp:nvSpPr>
      <dsp:spPr>
        <a:xfrm rot="5400000">
          <a:off x="446105" y="1546500"/>
          <a:ext cx="762887" cy="66371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Excellence</a:t>
          </a:r>
        </a:p>
      </dsp:txBody>
      <dsp:txXfrm rot="-5400000">
        <a:off x="599121" y="1615795"/>
        <a:ext cx="456855" cy="525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E2045-3BB7-4850-87DE-C3165677EC18}">
      <dsp:nvSpPr>
        <dsp:cNvPr id="0" name=""/>
        <dsp:cNvSpPr/>
      </dsp:nvSpPr>
      <dsp:spPr>
        <a:xfrm rot="5400000">
          <a:off x="1311343" y="52896"/>
          <a:ext cx="799306" cy="695396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/>
            <a:t>Major S&amp;T Projects (Mega Projects)</a:t>
          </a:r>
        </a:p>
      </dsp:txBody>
      <dsp:txXfrm rot="-5400000">
        <a:off x="1471664" y="125501"/>
        <a:ext cx="478664" cy="550189"/>
      </dsp:txXfrm>
    </dsp:sp>
    <dsp:sp modelId="{80212BB9-CAC9-4A75-AFAD-11A0EB56A156}">
      <dsp:nvSpPr>
        <dsp:cNvPr id="0" name=""/>
        <dsp:cNvSpPr/>
      </dsp:nvSpPr>
      <dsp:spPr>
        <a:xfrm>
          <a:off x="2079797" y="160803"/>
          <a:ext cx="892026" cy="479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8FECB-AC74-423A-9A27-6521B2CC8790}">
      <dsp:nvSpPr>
        <dsp:cNvPr id="0" name=""/>
        <dsp:cNvSpPr/>
      </dsp:nvSpPr>
      <dsp:spPr>
        <a:xfrm rot="5400000">
          <a:off x="560315" y="52896"/>
          <a:ext cx="799306" cy="695396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rgbClr val="1357A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720636" y="125501"/>
        <a:ext cx="478664" cy="550189"/>
      </dsp:txXfrm>
    </dsp:sp>
    <dsp:sp modelId="{CD47E996-198A-457B-8FD8-5C184ADEEDE0}">
      <dsp:nvSpPr>
        <dsp:cNvPr id="0" name=""/>
        <dsp:cNvSpPr/>
      </dsp:nvSpPr>
      <dsp:spPr>
        <a:xfrm rot="5400000">
          <a:off x="934390" y="731348"/>
          <a:ext cx="799306" cy="695396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National Natural Science Fund</a:t>
          </a:r>
        </a:p>
      </dsp:txBody>
      <dsp:txXfrm rot="-5400000">
        <a:off x="1094711" y="803953"/>
        <a:ext cx="478664" cy="550189"/>
      </dsp:txXfrm>
    </dsp:sp>
    <dsp:sp modelId="{1C92AB5C-EBA7-4A30-A375-4B59EA192422}">
      <dsp:nvSpPr>
        <dsp:cNvPr id="0" name=""/>
        <dsp:cNvSpPr/>
      </dsp:nvSpPr>
      <dsp:spPr>
        <a:xfrm>
          <a:off x="94319" y="839254"/>
          <a:ext cx="863251" cy="479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C00000"/>
              </a:solidFill>
            </a:rPr>
            <a:t>Chinese FP</a:t>
          </a:r>
        </a:p>
      </dsp:txBody>
      <dsp:txXfrm>
        <a:off x="94319" y="839254"/>
        <a:ext cx="863251" cy="479583"/>
      </dsp:txXfrm>
    </dsp:sp>
    <dsp:sp modelId="{35DCC124-0BCA-4481-92D2-66E7E4B2BA65}">
      <dsp:nvSpPr>
        <dsp:cNvPr id="0" name=""/>
        <dsp:cNvSpPr/>
      </dsp:nvSpPr>
      <dsp:spPr>
        <a:xfrm rot="5400000">
          <a:off x="1685419" y="731348"/>
          <a:ext cx="799306" cy="695396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845740" y="803953"/>
        <a:ext cx="478664" cy="550189"/>
      </dsp:txXfrm>
    </dsp:sp>
    <dsp:sp modelId="{928A57D8-7374-4674-8FE2-DE1791F2A167}">
      <dsp:nvSpPr>
        <dsp:cNvPr id="0" name=""/>
        <dsp:cNvSpPr/>
      </dsp:nvSpPr>
      <dsp:spPr>
        <a:xfrm rot="5400000">
          <a:off x="1311343" y="1409799"/>
          <a:ext cx="799306" cy="695396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China’s National Key R&amp;D </a:t>
          </a:r>
          <a:r>
            <a:rPr lang="en-US" sz="600" kern="1200" dirty="0" err="1"/>
            <a:t>Programmes</a:t>
          </a:r>
          <a:r>
            <a:rPr lang="en-US" sz="600" kern="1200" dirty="0"/>
            <a:t> </a:t>
          </a:r>
        </a:p>
      </dsp:txBody>
      <dsp:txXfrm rot="-5400000">
        <a:off x="1471664" y="1482404"/>
        <a:ext cx="478664" cy="550189"/>
      </dsp:txXfrm>
    </dsp:sp>
    <dsp:sp modelId="{06B96555-61D0-4BE8-BAB2-4DD8CC819CC2}">
      <dsp:nvSpPr>
        <dsp:cNvPr id="0" name=""/>
        <dsp:cNvSpPr/>
      </dsp:nvSpPr>
      <dsp:spPr>
        <a:xfrm>
          <a:off x="1905379" y="870564"/>
          <a:ext cx="420964" cy="479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/>
              </a:solidFill>
            </a:rPr>
            <a:t>Technology Innovation Guidance Fund</a:t>
          </a:r>
        </a:p>
      </dsp:txBody>
      <dsp:txXfrm>
        <a:off x="1905379" y="870564"/>
        <a:ext cx="420964" cy="479583"/>
      </dsp:txXfrm>
    </dsp:sp>
    <dsp:sp modelId="{684E663D-89CE-41C4-AA88-4B41AF3E9112}">
      <dsp:nvSpPr>
        <dsp:cNvPr id="0" name=""/>
        <dsp:cNvSpPr/>
      </dsp:nvSpPr>
      <dsp:spPr>
        <a:xfrm rot="5400000">
          <a:off x="560315" y="1409799"/>
          <a:ext cx="799306" cy="695396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720636" y="1482404"/>
        <a:ext cx="478664" cy="550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095D7A9F-8EA2-4D30-8A81-DAEAE3A688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8F94793-2440-47E2-AF5C-4148003230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1B06C-F4EA-43C5-96A3-C1C74801CC88}" type="datetimeFigureOut">
              <a:rPr lang="en-GB" smtClean="0"/>
              <a:t>20/04/2021</a:t>
            </a:fld>
            <a:endParaRPr lang="en-GB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9B02BCE-869F-4E2F-95FB-6962EF489F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5378C7D-9562-479E-9B7F-9D8AE44AF9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4B186-7A27-48C9-A611-5F2465F445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213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771" rtl="0" eaLnBrk="1" latinLnBrk="0" hangingPunct="1">
      <a:defRPr sz="900" b="0" i="0" kern="1200">
        <a:solidFill>
          <a:schemeClr val="tx1"/>
        </a:solidFill>
        <a:latin typeface="Source Sans Pro Light" charset="0"/>
        <a:ea typeface="+mn-ea"/>
        <a:cs typeface="+mn-cs"/>
      </a:defRPr>
    </a:lvl1pPr>
    <a:lvl2pPr marL="342771" algn="l" defTabSz="342771" rtl="0" eaLnBrk="1" latinLnBrk="0" hangingPunct="1">
      <a:defRPr sz="900" b="0" i="0" kern="1200">
        <a:solidFill>
          <a:schemeClr val="tx1"/>
        </a:solidFill>
        <a:latin typeface="Source Sans Pro Light" charset="0"/>
        <a:ea typeface="+mn-ea"/>
        <a:cs typeface="+mn-cs"/>
      </a:defRPr>
    </a:lvl2pPr>
    <a:lvl3pPr marL="685543" algn="l" defTabSz="342771" rtl="0" eaLnBrk="1" latinLnBrk="0" hangingPunct="1">
      <a:defRPr sz="900" b="0" i="0" kern="1200">
        <a:solidFill>
          <a:schemeClr val="tx1"/>
        </a:solidFill>
        <a:latin typeface="Source Sans Pro Light" charset="0"/>
        <a:ea typeface="+mn-ea"/>
        <a:cs typeface="+mn-cs"/>
      </a:defRPr>
    </a:lvl3pPr>
    <a:lvl4pPr marL="1028314" algn="l" defTabSz="342771" rtl="0" eaLnBrk="1" latinLnBrk="0" hangingPunct="1">
      <a:defRPr sz="900" b="0" i="0" kern="1200">
        <a:solidFill>
          <a:schemeClr val="tx1"/>
        </a:solidFill>
        <a:latin typeface="Source Sans Pro Light" charset="0"/>
        <a:ea typeface="+mn-ea"/>
        <a:cs typeface="+mn-cs"/>
      </a:defRPr>
    </a:lvl4pPr>
    <a:lvl5pPr marL="1371086" algn="l" defTabSz="342771" rtl="0" eaLnBrk="1" latinLnBrk="0" hangingPunct="1">
      <a:defRPr sz="900" b="0" i="0" kern="1200">
        <a:solidFill>
          <a:schemeClr val="tx1"/>
        </a:solidFill>
        <a:latin typeface="Source Sans Pro Light" charset="0"/>
        <a:ea typeface="+mn-ea"/>
        <a:cs typeface="+mn-cs"/>
      </a:defRPr>
    </a:lvl5pPr>
    <a:lvl6pPr marL="1713857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629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400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71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528867EA-11F8-4CA2-912A-1B5F14A71A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80" r="780"/>
          <a:stretch/>
        </p:blipFill>
        <p:spPr>
          <a:xfrm>
            <a:off x="-1" y="-3654"/>
            <a:ext cx="6862870" cy="5147153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41EACEB-2035-48BD-8694-8A9A55DC93E9}"/>
              </a:ext>
            </a:extLst>
          </p:cNvPr>
          <p:cNvGrpSpPr/>
          <p:nvPr userDrawn="1"/>
        </p:nvGrpSpPr>
        <p:grpSpPr>
          <a:xfrm>
            <a:off x="5428981" y="4482378"/>
            <a:ext cx="1248167" cy="661121"/>
            <a:chOff x="1" y="184808"/>
            <a:chExt cx="1664222" cy="661495"/>
          </a:xfrm>
        </p:grpSpPr>
        <p:pic>
          <p:nvPicPr>
            <p:cNvPr id="14" name="Kuva 1">
              <a:extLst>
                <a:ext uri="{FF2B5EF4-FFF2-40B4-BE49-F238E27FC236}">
                  <a16:creationId xmlns:a16="http://schemas.microsoft.com/office/drawing/2014/main" id="{B4F18066-EB22-448D-A6DC-BEB8C41E8B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8111" y="184808"/>
              <a:ext cx="500300" cy="251920"/>
            </a:xfrm>
            <a:prstGeom prst="rect">
              <a:avLst/>
            </a:prstGeom>
          </p:spPr>
        </p:pic>
        <p:pic>
          <p:nvPicPr>
            <p:cNvPr id="17" name="Kuva 19">
              <a:extLst>
                <a:ext uri="{FF2B5EF4-FFF2-40B4-BE49-F238E27FC236}">
                  <a16:creationId xmlns:a16="http://schemas.microsoft.com/office/drawing/2014/main" id="{6B94F69C-459E-4089-A10C-D49AD74098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65" y="184808"/>
              <a:ext cx="506442" cy="251920"/>
            </a:xfrm>
            <a:prstGeom prst="rect">
              <a:avLst/>
            </a:prstGeom>
          </p:spPr>
        </p:pic>
        <p:sp>
          <p:nvSpPr>
            <p:cNvPr id="18" name="Tekstiruutu 6">
              <a:extLst>
                <a:ext uri="{FF2B5EF4-FFF2-40B4-BE49-F238E27FC236}">
                  <a16:creationId xmlns:a16="http://schemas.microsoft.com/office/drawing/2014/main" id="{1F30CC64-D3DD-46EB-AD1C-9EE5FA24AF4D}"/>
                </a:ext>
              </a:extLst>
            </p:cNvPr>
            <p:cNvSpPr txBox="1"/>
            <p:nvPr userDrawn="1"/>
          </p:nvSpPr>
          <p:spPr>
            <a:xfrm>
              <a:off x="1" y="436728"/>
              <a:ext cx="1664222" cy="4095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07000"/>
                </a:lnSpc>
                <a:spcAft>
                  <a:spcPts val="600"/>
                </a:spcAft>
              </a:pPr>
              <a:r>
                <a:rPr lang="en-US" sz="6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Co-funded by the European Union and P.R. China</a:t>
              </a:r>
              <a:endParaRPr lang="pt-PT" sz="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7000"/>
                </a:lnSpc>
                <a:spcAft>
                  <a:spcPts val="600"/>
                </a:spcAft>
              </a:pPr>
              <a:r>
                <a:rPr lang="en-US" sz="6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pt-PT" sz="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Gráfico 6">
            <a:extLst>
              <a:ext uri="{FF2B5EF4-FFF2-40B4-BE49-F238E27FC236}">
                <a16:creationId xmlns:a16="http://schemas.microsoft.com/office/drawing/2014/main" id="{45C84005-8055-41D5-9A7E-060A566070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6927" y="297200"/>
            <a:ext cx="1199745" cy="744073"/>
          </a:xfrm>
          <a:prstGeom prst="rect">
            <a:avLst/>
          </a:prstGeom>
        </p:spPr>
      </p:pic>
      <p:pic>
        <p:nvPicPr>
          <p:cNvPr id="8" name="Picture 2" descr="SOCIEDADE PORTUGUESA DE INOVACAO – CONSULTADORIA EMPRESARIAL E FOMENTO DA  INOVACAO S.A., SPI | SENET">
            <a:extLst>
              <a:ext uri="{FF2B5EF4-FFF2-40B4-BE49-F238E27FC236}">
                <a16:creationId xmlns:a16="http://schemas.microsoft.com/office/drawing/2014/main" id="{F5AA4A1C-9E0F-409E-A791-8F15204977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4" y="1200000"/>
            <a:ext cx="377430" cy="27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OCIEDADE PORTUGUESA DE INOVACAO – CONSULTADORIA EMPRESARIAL E FOMENTO DA  INOVACAO S.A., SPI | SENET">
            <a:extLst>
              <a:ext uri="{FF2B5EF4-FFF2-40B4-BE49-F238E27FC236}">
                <a16:creationId xmlns:a16="http://schemas.microsoft.com/office/drawing/2014/main" id="{C843B50A-014A-4918-89CD-B86F91D748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74" y="1200000"/>
            <a:ext cx="377430" cy="27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University of Évora - Wikipedia">
            <a:extLst>
              <a:ext uri="{FF2B5EF4-FFF2-40B4-BE49-F238E27FC236}">
                <a16:creationId xmlns:a16="http://schemas.microsoft.com/office/drawing/2014/main" id="{6DAFCA35-30F3-46E2-B74E-6DF892D9DB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40" y="1200000"/>
            <a:ext cx="263717" cy="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5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4A11F05-E0A8-4DB1-9582-590C77C8C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332" y="4446204"/>
            <a:ext cx="742271" cy="460351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3E92C61B-82D5-4E97-A0FA-ECAA3F3EFDF1}"/>
              </a:ext>
            </a:extLst>
          </p:cNvPr>
          <p:cNvGrpSpPr/>
          <p:nvPr userDrawn="1"/>
        </p:nvGrpSpPr>
        <p:grpSpPr>
          <a:xfrm>
            <a:off x="6417906" y="4543479"/>
            <a:ext cx="234562" cy="249015"/>
            <a:chOff x="6417906" y="4543479"/>
            <a:chExt cx="234562" cy="24901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7C44478-60E1-4C00-993F-DF47AB55DFF0}"/>
                </a:ext>
              </a:extLst>
            </p:cNvPr>
            <p:cNvSpPr/>
            <p:nvPr userDrawn="1"/>
          </p:nvSpPr>
          <p:spPr>
            <a:xfrm>
              <a:off x="6417906" y="4543479"/>
              <a:ext cx="233698" cy="2490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/>
            </a:p>
          </p:txBody>
        </p: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190B5A6E-760D-4085-B813-8921AB7116AC}"/>
                </a:ext>
              </a:extLst>
            </p:cNvPr>
            <p:cNvSpPr txBox="1"/>
            <p:nvPr userDrawn="1"/>
          </p:nvSpPr>
          <p:spPr>
            <a:xfrm>
              <a:off x="6418770" y="4585647"/>
              <a:ext cx="233698" cy="155801"/>
            </a:xfrm>
            <a:prstGeom prst="rect">
              <a:avLst/>
            </a:prstGeom>
            <a:noFill/>
          </p:spPr>
          <p:txBody>
            <a:bodyPr wrap="none" lIns="51425" tIns="25712" rIns="51425" bIns="25712" rtlCol="0">
              <a:spAutoFit/>
            </a:bodyPr>
            <a:lstStyle/>
            <a:p>
              <a:pPr algn="ctr"/>
              <a:fld id="{260E2A6B-A809-4840-BF14-8648BC0BDF87}" type="slidenum">
                <a:rPr lang="id-ID" sz="675" b="1" i="0" smtClean="0">
                  <a:solidFill>
                    <a:schemeClr val="bg2"/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pPr algn="ctr"/>
                <a:t>‹#›</a:t>
              </a:fld>
              <a:endParaRPr lang="id-ID" sz="675" b="1" i="0" dirty="0">
                <a:solidFill>
                  <a:schemeClr val="bg2"/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20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F331F20-F5F9-4363-91D5-0E5E50E84375}"/>
              </a:ext>
            </a:extLst>
          </p:cNvPr>
          <p:cNvSpPr/>
          <p:nvPr userDrawn="1"/>
        </p:nvSpPr>
        <p:spPr>
          <a:xfrm>
            <a:off x="6417906" y="4526794"/>
            <a:ext cx="235424" cy="3138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09A78A83-CDD6-4B8E-8C53-2B4A291C403D}"/>
              </a:ext>
            </a:extLst>
          </p:cNvPr>
          <p:cNvSpPr txBox="1"/>
          <p:nvPr userDrawn="1"/>
        </p:nvSpPr>
        <p:spPr>
          <a:xfrm>
            <a:off x="6418770" y="4585647"/>
            <a:ext cx="233698" cy="155801"/>
          </a:xfrm>
          <a:prstGeom prst="rect">
            <a:avLst/>
          </a:prstGeom>
          <a:noFill/>
        </p:spPr>
        <p:txBody>
          <a:bodyPr wrap="none" lIns="51425" tIns="25712" rIns="51425" bIns="25712" rtlCol="0">
            <a:spAutoFit/>
          </a:bodyPr>
          <a:lstStyle/>
          <a:p>
            <a:pPr algn="ctr"/>
            <a:fld id="{260E2A6B-A809-4840-BF14-8648BC0BDF87}" type="slidenum">
              <a:rPr lang="id-ID" sz="675" b="1" i="0" smtClean="0">
                <a:solidFill>
                  <a:schemeClr val="bg2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675" b="1" i="0" dirty="0">
              <a:solidFill>
                <a:schemeClr val="bg2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" name="Google Shape;164;p24">
            <a:extLst>
              <a:ext uri="{FF2B5EF4-FFF2-40B4-BE49-F238E27FC236}">
                <a16:creationId xmlns:a16="http://schemas.microsoft.com/office/drawing/2014/main" id="{2A454227-C061-4762-8669-5A224474EF6F}"/>
              </a:ext>
            </a:extLst>
          </p:cNvPr>
          <p:cNvSpPr/>
          <p:nvPr userDrawn="1"/>
        </p:nvSpPr>
        <p:spPr>
          <a:xfrm>
            <a:off x="1" y="490"/>
            <a:ext cx="6857999" cy="5143011"/>
          </a:xfrm>
          <a:prstGeom prst="rect">
            <a:avLst/>
          </a:prstGeom>
          <a:solidFill>
            <a:srgbClr val="00569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4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D34C6515-41F0-4E06-ADDC-175D412343AB}"/>
              </a:ext>
            </a:extLst>
          </p:cNvPr>
          <p:cNvGrpSpPr/>
          <p:nvPr userDrawn="1"/>
        </p:nvGrpSpPr>
        <p:grpSpPr>
          <a:xfrm>
            <a:off x="6417906" y="4543479"/>
            <a:ext cx="233698" cy="249015"/>
            <a:chOff x="6417906" y="4543479"/>
            <a:chExt cx="233698" cy="24901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FD07D55-8C26-4C1D-9077-EB37F5E421C4}"/>
                </a:ext>
              </a:extLst>
            </p:cNvPr>
            <p:cNvSpPr/>
            <p:nvPr userDrawn="1"/>
          </p:nvSpPr>
          <p:spPr>
            <a:xfrm>
              <a:off x="6417906" y="4543479"/>
              <a:ext cx="233698" cy="2490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/>
            </a:p>
          </p:txBody>
        </p:sp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E62D9166-BE40-4604-BA82-1B3761346E55}"/>
                </a:ext>
              </a:extLst>
            </p:cNvPr>
            <p:cNvSpPr txBox="1"/>
            <p:nvPr userDrawn="1"/>
          </p:nvSpPr>
          <p:spPr>
            <a:xfrm>
              <a:off x="6483660" y="4585647"/>
              <a:ext cx="103918" cy="155801"/>
            </a:xfrm>
            <a:prstGeom prst="rect">
              <a:avLst/>
            </a:prstGeom>
            <a:noFill/>
          </p:spPr>
          <p:txBody>
            <a:bodyPr wrap="none" lIns="51425" tIns="25712" rIns="51425" bIns="25712" rtlCol="0">
              <a:spAutoFit/>
            </a:bodyPr>
            <a:lstStyle/>
            <a:p>
              <a:pPr algn="ctr"/>
              <a:endParaRPr lang="id-ID" sz="675" b="1" i="0" dirty="0">
                <a:solidFill>
                  <a:schemeClr val="bg2"/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94557713-621A-4E7F-9268-3558B9DBAC1F}"/>
              </a:ext>
            </a:extLst>
          </p:cNvPr>
          <p:cNvCxnSpPr/>
          <p:nvPr userDrawn="1"/>
        </p:nvCxnSpPr>
        <p:spPr>
          <a:xfrm>
            <a:off x="1809750" y="573023"/>
            <a:ext cx="50482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Google Shape;164;p24">
            <a:extLst>
              <a:ext uri="{FF2B5EF4-FFF2-40B4-BE49-F238E27FC236}">
                <a16:creationId xmlns:a16="http://schemas.microsoft.com/office/drawing/2014/main" id="{8E5F4E1E-6E20-480D-A539-6665B47A236C}"/>
              </a:ext>
            </a:extLst>
          </p:cNvPr>
          <p:cNvSpPr/>
          <p:nvPr userDrawn="1"/>
        </p:nvSpPr>
        <p:spPr>
          <a:xfrm>
            <a:off x="1" y="490"/>
            <a:ext cx="1926203" cy="5143011"/>
          </a:xfrm>
          <a:prstGeom prst="rect">
            <a:avLst/>
          </a:prstGeom>
          <a:solidFill>
            <a:srgbClr val="00569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8583C46-64FE-42C0-B7A2-1A1A50198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7013" y="4543480"/>
            <a:ext cx="742271" cy="460351"/>
          </a:xfrm>
          <a:prstGeom prst="rect">
            <a:avLst/>
          </a:prstGeom>
        </p:spPr>
      </p:pic>
      <p:pic>
        <p:nvPicPr>
          <p:cNvPr id="9" name="Picture 2" descr="SOCIEDADE PORTUGUESA DE INOVACAO – CONSULTADORIA EMPRESARIAL E FOMENTO DA  INOVACAO S.A., SPI | SENET">
            <a:extLst>
              <a:ext uri="{FF2B5EF4-FFF2-40B4-BE49-F238E27FC236}">
                <a16:creationId xmlns:a16="http://schemas.microsoft.com/office/drawing/2014/main" id="{FD365431-A6F2-41A8-9C63-C5F622B762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93" y="4543479"/>
            <a:ext cx="568038" cy="41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University of Évora - Wikipedia">
            <a:extLst>
              <a:ext uri="{FF2B5EF4-FFF2-40B4-BE49-F238E27FC236}">
                <a16:creationId xmlns:a16="http://schemas.microsoft.com/office/drawing/2014/main" id="{F26366AC-1480-4EA5-80D1-DAF2D6F0DF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5" y="4550559"/>
            <a:ext cx="396898" cy="40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777BD-9B2A-49B3-9578-93BADB50DF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02062" y="4629635"/>
            <a:ext cx="272189" cy="271897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B968C48-209F-4E89-9A06-6BC5DC457D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56513" y="4526625"/>
            <a:ext cx="154305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9">
            <a:extLst>
              <a:ext uri="{FF2B5EF4-FFF2-40B4-BE49-F238E27FC236}">
                <a16:creationId xmlns:a16="http://schemas.microsoft.com/office/drawing/2014/main" id="{792101D1-9240-43BC-B73A-A2E1593BD8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1716" y="1644151"/>
            <a:ext cx="6089667" cy="2483712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Myriad Pro" panose="020B0503030403020204" pitchFamily="34" charset="0"/>
              </a:defRPr>
            </a:lvl1pPr>
            <a:lvl2pPr>
              <a:defRPr sz="1200">
                <a:latin typeface="Myriad Pro" panose="020B0503030403020204" pitchFamily="34" charset="0"/>
              </a:defRPr>
            </a:lvl2pPr>
            <a:lvl3pPr>
              <a:defRPr sz="1050">
                <a:latin typeface="Myriad Pro" panose="020B0503030403020204" pitchFamily="34" charset="0"/>
              </a:defRPr>
            </a:lvl3pPr>
            <a:lvl4pPr>
              <a:defRPr sz="900">
                <a:latin typeface="Myriad Pro" panose="020B0503030403020204" pitchFamily="34" charset="0"/>
              </a:defRPr>
            </a:lvl4pPr>
            <a:lvl5pPr>
              <a:defRPr sz="900">
                <a:latin typeface="Myriad Pro" panose="020B0503030403020204" pitchFamily="34" charset="0"/>
              </a:defRPr>
            </a:lvl5pPr>
          </a:lstStyle>
          <a:p>
            <a:pPr lvl="0"/>
            <a:r>
              <a:rPr lang="pt-PT" noProof="0" dirty="0"/>
              <a:t>Clique para editar os estilos do texto de Modelo Global</a:t>
            </a:r>
          </a:p>
          <a:p>
            <a:pPr lvl="1"/>
            <a:r>
              <a:rPr lang="pt-PT" noProof="0" dirty="0"/>
              <a:t>Segundo nível</a:t>
            </a:r>
          </a:p>
          <a:p>
            <a:pPr lvl="2"/>
            <a:r>
              <a:rPr lang="pt-PT" noProof="0" dirty="0"/>
              <a:t>Terceiro nível</a:t>
            </a:r>
          </a:p>
          <a:p>
            <a:pPr lvl="3"/>
            <a:r>
              <a:rPr lang="pt-PT" noProof="0" dirty="0"/>
              <a:t>Quarto nível</a:t>
            </a:r>
          </a:p>
          <a:p>
            <a:pPr lvl="4"/>
            <a:r>
              <a:rPr lang="pt-PT" noProof="0" dirty="0"/>
              <a:t>Quinto nível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95013DAD-A00F-413A-8D52-B31E594AB107}"/>
              </a:ext>
            </a:extLst>
          </p:cNvPr>
          <p:cNvCxnSpPr>
            <a:cxnSpLocks/>
          </p:cNvCxnSpPr>
          <p:nvPr userDrawn="1"/>
        </p:nvCxnSpPr>
        <p:spPr>
          <a:xfrm>
            <a:off x="1222513" y="600020"/>
            <a:ext cx="56354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Gráfico 6">
            <a:extLst>
              <a:ext uri="{FF2B5EF4-FFF2-40B4-BE49-F238E27FC236}">
                <a16:creationId xmlns:a16="http://schemas.microsoft.com/office/drawing/2014/main" id="{A546E7C7-97A1-4549-9CB5-3C65F977D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332" y="243855"/>
            <a:ext cx="742271" cy="460351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FC2E16E-472E-4785-A999-D6C6B3947889}"/>
              </a:ext>
            </a:extLst>
          </p:cNvPr>
          <p:cNvGrpSpPr/>
          <p:nvPr userDrawn="1"/>
        </p:nvGrpSpPr>
        <p:grpSpPr>
          <a:xfrm>
            <a:off x="6417906" y="4543479"/>
            <a:ext cx="233698" cy="249015"/>
            <a:chOff x="6417906" y="4543479"/>
            <a:chExt cx="233698" cy="24901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6FA332-22CD-4C47-B63F-68C7983A7DAF}"/>
                </a:ext>
              </a:extLst>
            </p:cNvPr>
            <p:cNvSpPr/>
            <p:nvPr userDrawn="1"/>
          </p:nvSpPr>
          <p:spPr>
            <a:xfrm>
              <a:off x="6417906" y="4543479"/>
              <a:ext cx="233698" cy="2490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/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9D3F9ECD-92B0-4085-8B31-DC0D67375225}"/>
                </a:ext>
              </a:extLst>
            </p:cNvPr>
            <p:cNvSpPr txBox="1"/>
            <p:nvPr userDrawn="1"/>
          </p:nvSpPr>
          <p:spPr>
            <a:xfrm>
              <a:off x="6483660" y="4585647"/>
              <a:ext cx="103918" cy="155801"/>
            </a:xfrm>
            <a:prstGeom prst="rect">
              <a:avLst/>
            </a:prstGeom>
            <a:noFill/>
          </p:spPr>
          <p:txBody>
            <a:bodyPr wrap="none" lIns="51425" tIns="25712" rIns="51425" bIns="25712" rtlCol="0">
              <a:spAutoFit/>
            </a:bodyPr>
            <a:lstStyle/>
            <a:p>
              <a:pPr algn="ctr"/>
              <a:endParaRPr lang="id-ID" sz="675" b="1" i="0" dirty="0">
                <a:solidFill>
                  <a:schemeClr val="bg2"/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pic>
        <p:nvPicPr>
          <p:cNvPr id="10" name="Picture 2" descr="SOCIEDADE PORTUGUESA DE INOVACAO – CONSULTADORIA EMPRESARIAL E FOMENTO DA  INOVACAO S.A., SPI | SENET">
            <a:extLst>
              <a:ext uri="{FF2B5EF4-FFF2-40B4-BE49-F238E27FC236}">
                <a16:creationId xmlns:a16="http://schemas.microsoft.com/office/drawing/2014/main" id="{D30A5D54-1F33-4D66-8701-CD3ABE1A78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05" y="293306"/>
            <a:ext cx="374866" cy="27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University of Évora - Wikipedia">
            <a:extLst>
              <a:ext uri="{FF2B5EF4-FFF2-40B4-BE49-F238E27FC236}">
                <a16:creationId xmlns:a16="http://schemas.microsoft.com/office/drawing/2014/main" id="{65848633-270A-4808-940F-7287501911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3" y="293306"/>
            <a:ext cx="261926" cy="26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6C8F0C-C1E9-42B2-8A22-AD73631287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98809" y="332628"/>
            <a:ext cx="179627" cy="17943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9DF6EA-1E03-47B6-A4CC-07CF9C6C32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123D8-B70F-4668-AF33-672083D441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AE95C-97CA-4549-BDD9-33DB2A3D3A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24709" y="4526625"/>
            <a:ext cx="154305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22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E4E9EAC1-370B-4B87-A442-8FF6D6726FAF}"/>
              </a:ext>
            </a:extLst>
          </p:cNvPr>
          <p:cNvCxnSpPr>
            <a:cxnSpLocks/>
          </p:cNvCxnSpPr>
          <p:nvPr userDrawn="1"/>
        </p:nvCxnSpPr>
        <p:spPr>
          <a:xfrm>
            <a:off x="1222513" y="600020"/>
            <a:ext cx="56354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130005" y="0"/>
            <a:ext cx="2727996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en-US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200B387-2265-4E13-9331-B68E40CE43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757" y="1406526"/>
            <a:ext cx="3564731" cy="2828249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GB" dirty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06BA09E-B8C9-4F9C-88CA-9389CF9915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332" y="243855"/>
            <a:ext cx="742271" cy="46035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5AAE670-0BC7-457E-BE9F-B9ED4D02A33B}"/>
              </a:ext>
            </a:extLst>
          </p:cNvPr>
          <p:cNvSpPr/>
          <p:nvPr userDrawn="1"/>
        </p:nvSpPr>
        <p:spPr>
          <a:xfrm>
            <a:off x="6417906" y="4543479"/>
            <a:ext cx="233698" cy="2490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C68A73F-E6D9-4C22-BBD9-32FB8FB963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56513" y="4526625"/>
            <a:ext cx="154305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1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85845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en-US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0BD59F7-9326-4D20-9712-FEC0A68F08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90876" y="1427164"/>
            <a:ext cx="3317081" cy="3170237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292AB198-4C70-4940-8A55-E3223F2507B2}"/>
              </a:ext>
            </a:extLst>
          </p:cNvPr>
          <p:cNvCxnSpPr>
            <a:cxnSpLocks/>
          </p:cNvCxnSpPr>
          <p:nvPr userDrawn="1"/>
        </p:nvCxnSpPr>
        <p:spPr>
          <a:xfrm>
            <a:off x="4108837" y="600020"/>
            <a:ext cx="2749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áfico 7">
            <a:extLst>
              <a:ext uri="{FF2B5EF4-FFF2-40B4-BE49-F238E27FC236}">
                <a16:creationId xmlns:a16="http://schemas.microsoft.com/office/drawing/2014/main" id="{11E36040-46B0-4877-BE06-E69CDEB33B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9886" y="230884"/>
            <a:ext cx="742271" cy="460351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94DEA4D7-B043-4808-9F52-A73429002DC5}"/>
              </a:ext>
            </a:extLst>
          </p:cNvPr>
          <p:cNvGrpSpPr/>
          <p:nvPr userDrawn="1"/>
        </p:nvGrpSpPr>
        <p:grpSpPr>
          <a:xfrm>
            <a:off x="6417906" y="4543479"/>
            <a:ext cx="234562" cy="249015"/>
            <a:chOff x="6417906" y="4543479"/>
            <a:chExt cx="234562" cy="24901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CF3A673-97E7-48E8-91C4-6D132853E417}"/>
                </a:ext>
              </a:extLst>
            </p:cNvPr>
            <p:cNvSpPr/>
            <p:nvPr userDrawn="1"/>
          </p:nvSpPr>
          <p:spPr>
            <a:xfrm>
              <a:off x="6417906" y="4543479"/>
              <a:ext cx="233698" cy="2490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/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B6276475-0EA2-4A48-BA59-87329C34F47F}"/>
                </a:ext>
              </a:extLst>
            </p:cNvPr>
            <p:cNvSpPr txBox="1"/>
            <p:nvPr userDrawn="1"/>
          </p:nvSpPr>
          <p:spPr>
            <a:xfrm>
              <a:off x="6418770" y="4585647"/>
              <a:ext cx="233698" cy="155801"/>
            </a:xfrm>
            <a:prstGeom prst="rect">
              <a:avLst/>
            </a:prstGeom>
            <a:noFill/>
          </p:spPr>
          <p:txBody>
            <a:bodyPr wrap="none" lIns="51425" tIns="25712" rIns="51425" bIns="25712" rtlCol="0">
              <a:spAutoFit/>
            </a:bodyPr>
            <a:lstStyle/>
            <a:p>
              <a:pPr algn="ctr"/>
              <a:fld id="{260E2A6B-A809-4840-BF14-8648BC0BDF87}" type="slidenum">
                <a:rPr lang="id-ID" sz="675" b="1" i="0" smtClean="0">
                  <a:solidFill>
                    <a:schemeClr val="bg2"/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pPr algn="ctr"/>
                <a:t>‹#›</a:t>
              </a:fld>
              <a:endParaRPr lang="id-ID" sz="675" b="1" i="0" dirty="0">
                <a:solidFill>
                  <a:schemeClr val="bg2"/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3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85845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en-US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7E29977-1F27-4401-9E93-154016B878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6588" y="1563688"/>
            <a:ext cx="3399235" cy="30480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71B74CE6-E4D3-4DAD-BBC6-A9C9959AF4CD}"/>
              </a:ext>
            </a:extLst>
          </p:cNvPr>
          <p:cNvCxnSpPr>
            <a:cxnSpLocks/>
          </p:cNvCxnSpPr>
          <p:nvPr userDrawn="1"/>
        </p:nvCxnSpPr>
        <p:spPr>
          <a:xfrm>
            <a:off x="4108837" y="600020"/>
            <a:ext cx="2749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Gráfico 8">
            <a:extLst>
              <a:ext uri="{FF2B5EF4-FFF2-40B4-BE49-F238E27FC236}">
                <a16:creationId xmlns:a16="http://schemas.microsoft.com/office/drawing/2014/main" id="{ACA70DAD-1731-4E94-9AE9-7FDB873C32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9886" y="230884"/>
            <a:ext cx="742271" cy="460351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A41A673B-C6A4-4F1F-9444-D1570F092788}"/>
              </a:ext>
            </a:extLst>
          </p:cNvPr>
          <p:cNvGrpSpPr/>
          <p:nvPr userDrawn="1"/>
        </p:nvGrpSpPr>
        <p:grpSpPr>
          <a:xfrm>
            <a:off x="6417906" y="4543479"/>
            <a:ext cx="234562" cy="249015"/>
            <a:chOff x="6417906" y="4543479"/>
            <a:chExt cx="234562" cy="24901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78831A-E1FD-45AF-BA34-B5605FBD5C94}"/>
                </a:ext>
              </a:extLst>
            </p:cNvPr>
            <p:cNvSpPr/>
            <p:nvPr userDrawn="1"/>
          </p:nvSpPr>
          <p:spPr>
            <a:xfrm>
              <a:off x="6417906" y="4543479"/>
              <a:ext cx="233698" cy="2490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/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286A20E6-4D4A-4E22-A0D3-F942662CAA7F}"/>
                </a:ext>
              </a:extLst>
            </p:cNvPr>
            <p:cNvSpPr txBox="1"/>
            <p:nvPr userDrawn="1"/>
          </p:nvSpPr>
          <p:spPr>
            <a:xfrm>
              <a:off x="6418770" y="4585647"/>
              <a:ext cx="233698" cy="155801"/>
            </a:xfrm>
            <a:prstGeom prst="rect">
              <a:avLst/>
            </a:prstGeom>
            <a:noFill/>
          </p:spPr>
          <p:txBody>
            <a:bodyPr wrap="none" lIns="51425" tIns="25712" rIns="51425" bIns="25712" rtlCol="0">
              <a:spAutoFit/>
            </a:bodyPr>
            <a:lstStyle/>
            <a:p>
              <a:pPr algn="ctr"/>
              <a:fld id="{260E2A6B-A809-4840-BF14-8648BC0BDF87}" type="slidenum">
                <a:rPr lang="id-ID" sz="675" b="1" i="0" smtClean="0">
                  <a:solidFill>
                    <a:schemeClr val="bg2"/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pPr algn="ctr"/>
                <a:t>‹#›</a:t>
              </a:fld>
              <a:endParaRPr lang="id-ID" sz="675" b="1" i="0" dirty="0">
                <a:solidFill>
                  <a:schemeClr val="bg2"/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9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621C508F-1EDF-4918-97F9-0A5CED8D5D09}"/>
              </a:ext>
            </a:extLst>
          </p:cNvPr>
          <p:cNvCxnSpPr>
            <a:cxnSpLocks/>
          </p:cNvCxnSpPr>
          <p:nvPr userDrawn="1"/>
        </p:nvCxnSpPr>
        <p:spPr>
          <a:xfrm>
            <a:off x="1222513" y="600020"/>
            <a:ext cx="56354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130005" y="0"/>
            <a:ext cx="2727996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en-US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D410B33-47B7-4048-9B0B-647ADCB3C6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838" y="1089026"/>
            <a:ext cx="3632597" cy="320411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GB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2440CCB-AB98-43A5-AAEC-5DA43A7449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332" y="243855"/>
            <a:ext cx="742271" cy="460351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30A78270-2262-4611-8B19-9B76D677E1C6}"/>
              </a:ext>
            </a:extLst>
          </p:cNvPr>
          <p:cNvGrpSpPr/>
          <p:nvPr userDrawn="1"/>
        </p:nvGrpSpPr>
        <p:grpSpPr>
          <a:xfrm>
            <a:off x="6417906" y="4543479"/>
            <a:ext cx="234562" cy="249015"/>
            <a:chOff x="6417906" y="4543479"/>
            <a:chExt cx="234562" cy="2490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1DAA4A2-CC97-4768-A593-B28AECFF8823}"/>
                </a:ext>
              </a:extLst>
            </p:cNvPr>
            <p:cNvSpPr/>
            <p:nvPr userDrawn="1"/>
          </p:nvSpPr>
          <p:spPr>
            <a:xfrm>
              <a:off x="6417906" y="4543479"/>
              <a:ext cx="233698" cy="2490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405FFD-1FCC-45D4-A47C-8F6DDFABB532}"/>
                </a:ext>
              </a:extLst>
            </p:cNvPr>
            <p:cNvSpPr txBox="1"/>
            <p:nvPr userDrawn="1"/>
          </p:nvSpPr>
          <p:spPr>
            <a:xfrm>
              <a:off x="6418770" y="4585647"/>
              <a:ext cx="233698" cy="155801"/>
            </a:xfrm>
            <a:prstGeom prst="rect">
              <a:avLst/>
            </a:prstGeom>
            <a:noFill/>
          </p:spPr>
          <p:txBody>
            <a:bodyPr wrap="none" lIns="51425" tIns="25712" rIns="51425" bIns="25712" rtlCol="0">
              <a:spAutoFit/>
            </a:bodyPr>
            <a:lstStyle/>
            <a:p>
              <a:pPr algn="ctr"/>
              <a:fld id="{260E2A6B-A809-4840-BF14-8648BC0BDF87}" type="slidenum">
                <a:rPr lang="id-ID" sz="675" b="1" i="0" smtClean="0">
                  <a:solidFill>
                    <a:schemeClr val="bg2"/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pPr algn="ctr"/>
                <a:t>‹#›</a:t>
              </a:fld>
              <a:endParaRPr lang="id-ID" sz="675" b="1" i="0" dirty="0">
                <a:solidFill>
                  <a:schemeClr val="bg2"/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79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5709571" y="2098548"/>
            <a:ext cx="1148429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4567418" y="2098548"/>
            <a:ext cx="1142154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59"/>
          </p:nvPr>
        </p:nvSpPr>
        <p:spPr>
          <a:xfrm>
            <a:off x="1139618" y="2098548"/>
            <a:ext cx="1142154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2537" y="2098548"/>
            <a:ext cx="1142154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61"/>
          </p:nvPr>
        </p:nvSpPr>
        <p:spPr>
          <a:xfrm>
            <a:off x="3423926" y="2098548"/>
            <a:ext cx="1142154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62"/>
          </p:nvPr>
        </p:nvSpPr>
        <p:spPr>
          <a:xfrm>
            <a:off x="2281772" y="2098548"/>
            <a:ext cx="1142154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63"/>
          </p:nvPr>
        </p:nvSpPr>
        <p:spPr>
          <a:xfrm>
            <a:off x="5709571" y="3621024"/>
            <a:ext cx="1148429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64"/>
          </p:nvPr>
        </p:nvSpPr>
        <p:spPr>
          <a:xfrm>
            <a:off x="4567418" y="3621024"/>
            <a:ext cx="1142154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1139618" y="3621024"/>
            <a:ext cx="1142154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66"/>
          </p:nvPr>
        </p:nvSpPr>
        <p:spPr>
          <a:xfrm>
            <a:off x="-2537" y="3621024"/>
            <a:ext cx="1142154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67"/>
          </p:nvPr>
        </p:nvSpPr>
        <p:spPr>
          <a:xfrm>
            <a:off x="3423926" y="3621024"/>
            <a:ext cx="1142154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68"/>
          </p:nvPr>
        </p:nvSpPr>
        <p:spPr>
          <a:xfrm>
            <a:off x="2281772" y="3621024"/>
            <a:ext cx="1142154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4C229B34-378D-4CCF-9665-10D02B122C49}"/>
              </a:ext>
            </a:extLst>
          </p:cNvPr>
          <p:cNvCxnSpPr>
            <a:cxnSpLocks/>
          </p:cNvCxnSpPr>
          <p:nvPr userDrawn="1"/>
        </p:nvCxnSpPr>
        <p:spPr>
          <a:xfrm>
            <a:off x="1222513" y="600020"/>
            <a:ext cx="56354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Gráfico 25">
            <a:extLst>
              <a:ext uri="{FF2B5EF4-FFF2-40B4-BE49-F238E27FC236}">
                <a16:creationId xmlns:a16="http://schemas.microsoft.com/office/drawing/2014/main" id="{95079222-E810-4170-A9B1-69AAE3300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332" y="243855"/>
            <a:ext cx="742271" cy="460351"/>
          </a:xfrm>
          <a:prstGeom prst="rect">
            <a:avLst/>
          </a:prstGeom>
        </p:spPr>
      </p:pic>
      <p:grpSp>
        <p:nvGrpSpPr>
          <p:cNvPr id="27" name="Agrupar 26">
            <a:extLst>
              <a:ext uri="{FF2B5EF4-FFF2-40B4-BE49-F238E27FC236}">
                <a16:creationId xmlns:a16="http://schemas.microsoft.com/office/drawing/2014/main" id="{2AC241A5-9396-4DB4-B8D4-7D216D999D75}"/>
              </a:ext>
            </a:extLst>
          </p:cNvPr>
          <p:cNvGrpSpPr/>
          <p:nvPr userDrawn="1"/>
        </p:nvGrpSpPr>
        <p:grpSpPr>
          <a:xfrm>
            <a:off x="6417906" y="4543479"/>
            <a:ext cx="234562" cy="249015"/>
            <a:chOff x="6417906" y="4543479"/>
            <a:chExt cx="234562" cy="24901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8DDE340-9A07-4E07-9255-F8D968A27330}"/>
                </a:ext>
              </a:extLst>
            </p:cNvPr>
            <p:cNvSpPr/>
            <p:nvPr userDrawn="1"/>
          </p:nvSpPr>
          <p:spPr>
            <a:xfrm>
              <a:off x="6417906" y="4543479"/>
              <a:ext cx="233698" cy="2490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/>
            </a:p>
          </p:txBody>
        </p:sp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75920802-AF04-47D1-9944-880B3E9E3594}"/>
                </a:ext>
              </a:extLst>
            </p:cNvPr>
            <p:cNvSpPr txBox="1"/>
            <p:nvPr userDrawn="1"/>
          </p:nvSpPr>
          <p:spPr>
            <a:xfrm>
              <a:off x="6418770" y="4585647"/>
              <a:ext cx="233698" cy="155801"/>
            </a:xfrm>
            <a:prstGeom prst="rect">
              <a:avLst/>
            </a:prstGeom>
            <a:noFill/>
          </p:spPr>
          <p:txBody>
            <a:bodyPr wrap="none" lIns="51425" tIns="25712" rIns="51425" bIns="25712" rtlCol="0">
              <a:spAutoFit/>
            </a:bodyPr>
            <a:lstStyle/>
            <a:p>
              <a:pPr algn="ctr"/>
              <a:fld id="{260E2A6B-A809-4840-BF14-8648BC0BDF87}" type="slidenum">
                <a:rPr lang="id-ID" sz="675" b="1" i="0" smtClean="0">
                  <a:solidFill>
                    <a:schemeClr val="bg2"/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pPr algn="ctr"/>
                <a:t>‹#›</a:t>
              </a:fld>
              <a:endParaRPr lang="id-ID" sz="675" b="1" i="0" dirty="0">
                <a:solidFill>
                  <a:schemeClr val="bg2"/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20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371601"/>
            <a:ext cx="6858000" cy="26010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88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947CF5B2-5EE6-4C82-9345-008E5D52009F}"/>
              </a:ext>
            </a:extLst>
          </p:cNvPr>
          <p:cNvCxnSpPr>
            <a:cxnSpLocks/>
          </p:cNvCxnSpPr>
          <p:nvPr userDrawn="1"/>
        </p:nvCxnSpPr>
        <p:spPr>
          <a:xfrm>
            <a:off x="1222513" y="600020"/>
            <a:ext cx="56354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Gráfico 6">
            <a:extLst>
              <a:ext uri="{FF2B5EF4-FFF2-40B4-BE49-F238E27FC236}">
                <a16:creationId xmlns:a16="http://schemas.microsoft.com/office/drawing/2014/main" id="{368E3058-B90D-4E6D-9C7B-EFE81AA16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332" y="243855"/>
            <a:ext cx="742271" cy="46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6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2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064" r:id="rId4"/>
    <p:sldLayoutId id="2147484065" r:id="rId5"/>
    <p:sldLayoutId id="2147484098" r:id="rId6"/>
    <p:sldLayoutId id="2147484099" r:id="rId7"/>
    <p:sldLayoutId id="2147484101" r:id="rId8"/>
    <p:sldLayoutId id="2147484016" r:id="rId9"/>
    <p:sldLayoutId id="2147484106" r:id="rId10"/>
    <p:sldLayoutId id="214748403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programmes/horizon2020/en/partnerships-industry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ic.ec.europa.eu/index_e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ites/info/files/research_and_innovation/funding/presentations/ec_rtd_he-investing-to-shape-our-future.pdf" TargetMode="Externa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hyperlink" Target="https://ec.europa.eu/info/funding-tenders/opportunities/portal/screen/how-to-participate/reference-documents;programCode=HORIZ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3">
            <a:extLst>
              <a:ext uri="{FF2B5EF4-FFF2-40B4-BE49-F238E27FC236}">
                <a16:creationId xmlns:a16="http://schemas.microsoft.com/office/drawing/2014/main" id="{8C1DDE73-68A4-414F-8204-DF6CB9147ABD}"/>
              </a:ext>
            </a:extLst>
          </p:cNvPr>
          <p:cNvGrpSpPr/>
          <p:nvPr/>
        </p:nvGrpSpPr>
        <p:grpSpPr>
          <a:xfrm>
            <a:off x="134961" y="3607355"/>
            <a:ext cx="5594985" cy="1545041"/>
            <a:chOff x="-420915" y="168824"/>
            <a:chExt cx="5594985" cy="1545041"/>
          </a:xfrm>
        </p:grpSpPr>
        <p:sp>
          <p:nvSpPr>
            <p:cNvPr id="11" name="Tekstiruutu 18">
              <a:extLst>
                <a:ext uri="{FF2B5EF4-FFF2-40B4-BE49-F238E27FC236}">
                  <a16:creationId xmlns:a16="http://schemas.microsoft.com/office/drawing/2014/main" id="{928D9902-C3AF-479E-AAF8-B8A7171223D1}"/>
                </a:ext>
              </a:extLst>
            </p:cNvPr>
            <p:cNvSpPr txBox="1"/>
            <p:nvPr/>
          </p:nvSpPr>
          <p:spPr>
            <a:xfrm>
              <a:off x="-420915" y="168824"/>
              <a:ext cx="5418732" cy="61404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Bef>
                  <a:spcPts val="600"/>
                </a:spcBef>
                <a:spcAft>
                  <a:spcPts val="1800"/>
                </a:spcAft>
              </a:pPr>
              <a:r>
                <a:rPr lang="en-US" sz="2000" b="1" dirty="0">
                  <a:solidFill>
                    <a:srgbClr val="FFFFFF"/>
                  </a:solidFill>
                  <a:latin typeface="Myriad Pro" panose="020B0503030403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Alignment of EU-China Funding Schemes and Opportunities in the Water Sector</a:t>
              </a:r>
            </a:p>
          </p:txBody>
        </p:sp>
        <p:sp>
          <p:nvSpPr>
            <p:cNvPr id="12" name="Tekstiruutu 18">
              <a:extLst>
                <a:ext uri="{FF2B5EF4-FFF2-40B4-BE49-F238E27FC236}">
                  <a16:creationId xmlns:a16="http://schemas.microsoft.com/office/drawing/2014/main" id="{D8727547-7474-4FEC-B789-1D5D3D9DA62C}"/>
                </a:ext>
              </a:extLst>
            </p:cNvPr>
            <p:cNvSpPr txBox="1"/>
            <p:nvPr/>
          </p:nvSpPr>
          <p:spPr>
            <a:xfrm>
              <a:off x="-420915" y="1099820"/>
              <a:ext cx="5594985" cy="61404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Bef>
                  <a:spcPts val="600"/>
                </a:spcBef>
                <a:spcAft>
                  <a:spcPts val="180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Myriad Pro" panose="020B0503030403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Business and Innovation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13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321644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02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Summary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of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Key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Findings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Título 9">
            <a:extLst>
              <a:ext uri="{FF2B5EF4-FFF2-40B4-BE49-F238E27FC236}">
                <a16:creationId xmlns:a16="http://schemas.microsoft.com/office/drawing/2014/main" id="{CC73A254-BA3C-4CEB-89DB-0BB26F9A26AB}"/>
              </a:ext>
            </a:extLst>
          </p:cNvPr>
          <p:cNvSpPr txBox="1">
            <a:spLocks/>
          </p:cNvSpPr>
          <p:nvPr/>
        </p:nvSpPr>
        <p:spPr>
          <a:xfrm>
            <a:off x="289341" y="784516"/>
            <a:ext cx="1586535" cy="3107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500" b="1" dirty="0">
              <a:solidFill>
                <a:srgbClr val="0E4078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7DD66-C06E-4C17-8546-9CE61B0D90CF}"/>
              </a:ext>
            </a:extLst>
          </p:cNvPr>
          <p:cNvSpPr/>
          <p:nvPr/>
        </p:nvSpPr>
        <p:spPr>
          <a:xfrm>
            <a:off x="1970438" y="815387"/>
            <a:ext cx="4648448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14313" indent="-214313" algn="just" defTabSz="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71616"/>
                </a:solidFill>
                <a:latin typeface="Calibri" panose="020F0502020204030204"/>
              </a:rPr>
              <a:t>Average EU contribution was 90% of the total budget*.</a:t>
            </a: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71616"/>
              </a:solidFill>
              <a:latin typeface="Calibri" panose="020F0502020204030204"/>
            </a:endParaRP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71616"/>
                </a:solidFill>
                <a:latin typeface="Calibri" panose="020F0502020204030204"/>
              </a:rPr>
              <a:t>The average project duration was 52 months, with the longest project having a duration of 60 months and the shortest project having a duration of 36 months.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E8567D-78F6-4AF4-8179-305D4718F7A9}"/>
              </a:ext>
            </a:extLst>
          </p:cNvPr>
          <p:cNvSpPr txBox="1"/>
          <p:nvPr/>
        </p:nvSpPr>
        <p:spPr>
          <a:xfrm>
            <a:off x="350996" y="4033091"/>
            <a:ext cx="3224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Figure 6: Average EU-China collaborative project value per focus area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CD5C97-C71D-4223-8937-01AA974B2899}"/>
              </a:ext>
            </a:extLst>
          </p:cNvPr>
          <p:cNvSpPr/>
          <p:nvPr/>
        </p:nvSpPr>
        <p:spPr>
          <a:xfrm>
            <a:off x="3966882" y="2183416"/>
            <a:ext cx="2701631" cy="1633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defTabSz="3429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/>
            </a:endParaRPr>
          </a:p>
          <a:p>
            <a:pPr marL="214313" indent="-214313" algn="just" defTabSz="3429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71616"/>
                </a:solidFill>
                <a:latin typeface="Calibri" panose="020F0502020204030204"/>
              </a:rPr>
              <a:t>In the projects where </a:t>
            </a:r>
            <a:r>
              <a:rPr lang="en-US" sz="1200" b="1" dirty="0">
                <a:solidFill>
                  <a:srgbClr val="171616"/>
                </a:solidFill>
                <a:latin typeface="Calibri" panose="020F0502020204030204"/>
              </a:rPr>
              <a:t>Chinese participants</a:t>
            </a:r>
            <a:r>
              <a:rPr lang="en-US" sz="1200" dirty="0">
                <a:solidFill>
                  <a:srgbClr val="171616"/>
                </a:solidFill>
                <a:latin typeface="Calibri" panose="020F0502020204030204"/>
              </a:rPr>
              <a:t> were </a:t>
            </a:r>
            <a:r>
              <a:rPr lang="en-US" sz="1200" b="1" dirty="0">
                <a:solidFill>
                  <a:srgbClr val="171616"/>
                </a:solidFill>
                <a:latin typeface="Calibri" panose="020F0502020204030204"/>
              </a:rPr>
              <a:t>involved</a:t>
            </a:r>
            <a:r>
              <a:rPr lang="en-US" sz="1200" dirty="0">
                <a:solidFill>
                  <a:srgbClr val="171616"/>
                </a:solidFill>
                <a:latin typeface="Calibri" panose="020F0502020204030204"/>
              </a:rPr>
              <a:t>, the highest project average funding was related to the </a:t>
            </a:r>
            <a:r>
              <a:rPr lang="en-US" sz="1200" b="1" dirty="0">
                <a:solidFill>
                  <a:srgbClr val="171616"/>
                </a:solidFill>
                <a:latin typeface="Calibri" panose="020F0502020204030204"/>
              </a:rPr>
              <a:t>Water and Urbanization and the Rural Water and Food Security</a:t>
            </a:r>
            <a:r>
              <a:rPr lang="en-US" sz="1200" dirty="0">
                <a:solidFill>
                  <a:srgbClr val="171616"/>
                </a:solidFill>
                <a:latin typeface="Calibri" panose="020F0502020204030204"/>
              </a:rPr>
              <a:t> research themes (Figure 6).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D944D2-1423-41B8-A8AD-9B8CB7894E62}"/>
              </a:ext>
            </a:extLst>
          </p:cNvPr>
          <p:cNvCxnSpPr/>
          <p:nvPr/>
        </p:nvCxnSpPr>
        <p:spPr>
          <a:xfrm>
            <a:off x="339219" y="1849524"/>
            <a:ext cx="14867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C14C10-588F-453C-B96F-2DB63EABF5D2}"/>
              </a:ext>
            </a:extLst>
          </p:cNvPr>
          <p:cNvCxnSpPr/>
          <p:nvPr/>
        </p:nvCxnSpPr>
        <p:spPr>
          <a:xfrm>
            <a:off x="1963223" y="1849524"/>
            <a:ext cx="4655663" cy="0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FBA22B-252A-496C-834D-F9116E483D63}"/>
              </a:ext>
            </a:extLst>
          </p:cNvPr>
          <p:cNvCxnSpPr/>
          <p:nvPr/>
        </p:nvCxnSpPr>
        <p:spPr>
          <a:xfrm>
            <a:off x="3988087" y="2268205"/>
            <a:ext cx="2659219" cy="1506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9">
            <a:extLst>
              <a:ext uri="{FF2B5EF4-FFF2-40B4-BE49-F238E27FC236}">
                <a16:creationId xmlns:a16="http://schemas.microsoft.com/office/drawing/2014/main" id="{7E7BA1FB-8285-407F-9CE1-3C7285057464}"/>
              </a:ext>
            </a:extLst>
          </p:cNvPr>
          <p:cNvSpPr txBox="1">
            <a:spLocks/>
          </p:cNvSpPr>
          <p:nvPr/>
        </p:nvSpPr>
        <p:spPr>
          <a:xfrm>
            <a:off x="339219" y="746100"/>
            <a:ext cx="2087600" cy="1062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 lang="pt-PT" sz="1400" b="1" kern="1200" dirty="0">
                <a:solidFill>
                  <a:srgbClr val="068BC6"/>
                </a:solidFill>
                <a:latin typeface="+mn-lt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9B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EU-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China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9B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collaborative</a:t>
            </a:r>
            <a:br>
              <a:rPr kumimoji="0" lang="bs-Latn-BA" sz="1600" b="1" i="0" u="none" strike="noStrike" kern="1200" cap="none" spc="0" normalizeH="0" baseline="0" noProof="0" dirty="0">
                <a:ln>
                  <a:noFill/>
                </a:ln>
                <a:solidFill>
                  <a:srgbClr val="0069B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55A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project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9B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930E7-3E6A-4FF5-B339-09B5717D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19" y="2341482"/>
            <a:ext cx="3616604" cy="16564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0CA0E4-7962-45B2-BACB-A46459ED0F5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8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321644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02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Summary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of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Key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Findings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7DD66-C06E-4C17-8546-9CE61B0D90CF}"/>
              </a:ext>
            </a:extLst>
          </p:cNvPr>
          <p:cNvSpPr/>
          <p:nvPr/>
        </p:nvSpPr>
        <p:spPr>
          <a:xfrm>
            <a:off x="1970438" y="669489"/>
            <a:ext cx="4648448" cy="18312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On average, two Chinese partners were involved in one EU-China collaborative project.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Organisations</a:t>
            </a: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from 22 EU-27 Member States have been involved in the identified projects, with the highest number of </a:t>
            </a:r>
            <a:r>
              <a:rPr lang="en-US" sz="11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organisations</a:t>
            </a: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from Spain, Italy and Netherlands (Figure 7).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The highest number of </a:t>
            </a:r>
            <a:r>
              <a:rPr lang="en-US" sz="11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organisations</a:t>
            </a: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from China participated in projects related to </a:t>
            </a:r>
            <a:r>
              <a:rPr lang="en-US" sz="11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Water Management and Ecological Security </a:t>
            </a: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research theme.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D944D2-1423-41B8-A8AD-9B8CB7894E62}"/>
              </a:ext>
            </a:extLst>
          </p:cNvPr>
          <p:cNvCxnSpPr/>
          <p:nvPr/>
        </p:nvCxnSpPr>
        <p:spPr>
          <a:xfrm>
            <a:off x="339219" y="2493392"/>
            <a:ext cx="14867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C14C10-588F-453C-B96F-2DB63EABF5D2}"/>
              </a:ext>
            </a:extLst>
          </p:cNvPr>
          <p:cNvCxnSpPr/>
          <p:nvPr/>
        </p:nvCxnSpPr>
        <p:spPr>
          <a:xfrm>
            <a:off x="1963223" y="2493392"/>
            <a:ext cx="4655663" cy="0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90DDE7-B20D-4332-8C7A-B1778DAE4621}"/>
              </a:ext>
            </a:extLst>
          </p:cNvPr>
          <p:cNvSpPr txBox="1"/>
          <p:nvPr/>
        </p:nvSpPr>
        <p:spPr>
          <a:xfrm>
            <a:off x="1875875" y="4363421"/>
            <a:ext cx="3224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0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Figure 7: Participation in the EU-China collaborative projects per country</a:t>
            </a:r>
            <a:endParaRPr lang="en-US" sz="800" dirty="0">
              <a:solidFill>
                <a:srgbClr val="0069B3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Título 9">
            <a:extLst>
              <a:ext uri="{FF2B5EF4-FFF2-40B4-BE49-F238E27FC236}">
                <a16:creationId xmlns:a16="http://schemas.microsoft.com/office/drawing/2014/main" id="{5FCF3392-DBB9-4265-9616-2B4848A55CEB}"/>
              </a:ext>
            </a:extLst>
          </p:cNvPr>
          <p:cNvSpPr txBox="1">
            <a:spLocks/>
          </p:cNvSpPr>
          <p:nvPr/>
        </p:nvSpPr>
        <p:spPr>
          <a:xfrm>
            <a:off x="290687" y="968282"/>
            <a:ext cx="2087600" cy="1062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 lang="pt-PT" sz="1400" b="1" kern="1200" dirty="0">
                <a:solidFill>
                  <a:srgbClr val="068BC6"/>
                </a:solidFill>
                <a:latin typeface="+mn-lt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en-US" sz="1600" dirty="0">
                <a:solidFill>
                  <a:srgbClr val="00355A"/>
                </a:solidFill>
              </a:rPr>
              <a:t>EU-</a:t>
            </a:r>
            <a:r>
              <a:rPr lang="en-US" sz="1600" dirty="0">
                <a:solidFill>
                  <a:srgbClr val="FF0000"/>
                </a:solidFill>
              </a:rPr>
              <a:t>China</a:t>
            </a:r>
            <a:r>
              <a:rPr lang="en-US" sz="1600" dirty="0">
                <a:solidFill>
                  <a:srgbClr val="00355A"/>
                </a:solidFill>
              </a:rPr>
              <a:t> collaborative</a:t>
            </a:r>
            <a:br>
              <a:rPr lang="bs-Latn-BA" sz="1600" dirty="0">
                <a:solidFill>
                  <a:srgbClr val="00355A"/>
                </a:solidFill>
              </a:rPr>
            </a:br>
            <a:r>
              <a:rPr lang="en-US" sz="1600" dirty="0">
                <a:solidFill>
                  <a:srgbClr val="00355A"/>
                </a:solidFill>
              </a:rPr>
              <a:t>project trends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6D9566B-0C9D-4371-940A-1D271CBA7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350115"/>
              </p:ext>
            </p:extLst>
          </p:nvPr>
        </p:nvGraphicFramePr>
        <p:xfrm>
          <a:off x="604416" y="2833084"/>
          <a:ext cx="5649167" cy="149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EC2A42-B3FC-4788-9F8F-0218413B10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321644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02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Summary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of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Key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Findings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7DD66-C06E-4C17-8546-9CE61B0D90CF}"/>
              </a:ext>
            </a:extLst>
          </p:cNvPr>
          <p:cNvSpPr/>
          <p:nvPr/>
        </p:nvSpPr>
        <p:spPr>
          <a:xfrm>
            <a:off x="1970438" y="749494"/>
            <a:ext cx="4648448" cy="14311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/>
                </a:solidFill>
              </a:rPr>
              <a:t>Participation of business members from EU-27 and UK represents 80% of total industry members identified in the sample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Business </a:t>
            </a:r>
            <a:r>
              <a:rPr lang="en-US" sz="11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organisations</a:t>
            </a: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from 15 EU-27 countries participated in the identified sample of EU-China collaborative projects, with the highest participation is observed from </a:t>
            </a:r>
            <a:r>
              <a:rPr lang="en-US" sz="11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organisations</a:t>
            </a: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from Spain, Netherlands and Italy (Figure 10)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1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D944D2-1423-41B8-A8AD-9B8CB7894E62}"/>
              </a:ext>
            </a:extLst>
          </p:cNvPr>
          <p:cNvCxnSpPr/>
          <p:nvPr/>
        </p:nvCxnSpPr>
        <p:spPr>
          <a:xfrm>
            <a:off x="339219" y="2148486"/>
            <a:ext cx="1486778" cy="0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C14C10-588F-453C-B96F-2DB63EABF5D2}"/>
              </a:ext>
            </a:extLst>
          </p:cNvPr>
          <p:cNvCxnSpPr/>
          <p:nvPr/>
        </p:nvCxnSpPr>
        <p:spPr>
          <a:xfrm>
            <a:off x="1963223" y="2163086"/>
            <a:ext cx="4655663" cy="0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90DDE7-B20D-4332-8C7A-B1778DAE4621}"/>
              </a:ext>
            </a:extLst>
          </p:cNvPr>
          <p:cNvSpPr txBox="1"/>
          <p:nvPr/>
        </p:nvSpPr>
        <p:spPr>
          <a:xfrm>
            <a:off x="1875875" y="4363421"/>
            <a:ext cx="3224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Figure 10: Participation in the EU-China collaborative projects per country</a:t>
            </a:r>
          </a:p>
        </p:txBody>
      </p:sp>
      <p:sp>
        <p:nvSpPr>
          <p:cNvPr id="9" name="Título 9">
            <a:extLst>
              <a:ext uri="{FF2B5EF4-FFF2-40B4-BE49-F238E27FC236}">
                <a16:creationId xmlns:a16="http://schemas.microsoft.com/office/drawing/2014/main" id="{5FCF3392-DBB9-4265-9616-2B4848A55CEB}"/>
              </a:ext>
            </a:extLst>
          </p:cNvPr>
          <p:cNvSpPr txBox="1">
            <a:spLocks/>
          </p:cNvSpPr>
          <p:nvPr/>
        </p:nvSpPr>
        <p:spPr>
          <a:xfrm>
            <a:off x="339219" y="945896"/>
            <a:ext cx="2087600" cy="1062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 lang="pt-PT" sz="1400" b="1" kern="1200" dirty="0">
                <a:solidFill>
                  <a:srgbClr val="068BC6"/>
                </a:solidFill>
                <a:latin typeface="+mn-lt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en-US" sz="1600" dirty="0">
                <a:solidFill>
                  <a:srgbClr val="00355A"/>
                </a:solidFill>
              </a:rPr>
              <a:t>EU-</a:t>
            </a:r>
            <a:r>
              <a:rPr lang="en-US" sz="1600" dirty="0">
                <a:solidFill>
                  <a:srgbClr val="FF0000"/>
                </a:solidFill>
              </a:rPr>
              <a:t>China </a:t>
            </a:r>
            <a:r>
              <a:rPr lang="en-US" sz="1600" dirty="0">
                <a:solidFill>
                  <a:srgbClr val="00355A"/>
                </a:solidFill>
              </a:rPr>
              <a:t>collaborative</a:t>
            </a:r>
            <a:br>
              <a:rPr lang="bs-Latn-BA" sz="1600" dirty="0">
                <a:solidFill>
                  <a:srgbClr val="00355A"/>
                </a:solidFill>
              </a:rPr>
            </a:br>
            <a:r>
              <a:rPr lang="en-US" sz="1600" dirty="0">
                <a:solidFill>
                  <a:srgbClr val="00355A"/>
                </a:solidFill>
              </a:rPr>
              <a:t>project trends</a:t>
            </a:r>
          </a:p>
          <a:p>
            <a:pPr marL="0" indent="0">
              <a:buFont typeface="+mj-lt"/>
              <a:buNone/>
            </a:pPr>
            <a:endParaRPr lang="en-US" sz="1600" dirty="0">
              <a:solidFill>
                <a:srgbClr val="00355A"/>
              </a:solidFill>
            </a:endParaRPr>
          </a:p>
          <a:p>
            <a:pPr marL="0" indent="0">
              <a:buFont typeface="+mj-lt"/>
              <a:buNone/>
            </a:pPr>
            <a:r>
              <a:rPr lang="en-US" sz="1600" b="0" dirty="0">
                <a:solidFill>
                  <a:srgbClr val="00355A"/>
                </a:solidFill>
              </a:rPr>
              <a:t>Business</a:t>
            </a:r>
          </a:p>
          <a:p>
            <a:pPr marL="0" indent="0">
              <a:buFont typeface="+mj-lt"/>
              <a:buNone/>
            </a:pPr>
            <a:r>
              <a:rPr lang="en-US" sz="1600" b="0" dirty="0">
                <a:solidFill>
                  <a:srgbClr val="00355A"/>
                </a:solidFill>
              </a:rPr>
              <a:t>Involvement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EC2A42-B3FC-4788-9F8F-0218413B10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34FC097-5C96-4393-873F-6376E16FDB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82993"/>
              </p:ext>
            </p:extLst>
          </p:nvPr>
        </p:nvGraphicFramePr>
        <p:xfrm>
          <a:off x="891285" y="2315437"/>
          <a:ext cx="5193632" cy="2065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012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2895601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02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Summary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of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Key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Findings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B81B61F-8CF3-40C9-9C9C-F694074AC56A}"/>
              </a:ext>
            </a:extLst>
          </p:cNvPr>
          <p:cNvSpPr txBox="1">
            <a:spLocks/>
          </p:cNvSpPr>
          <p:nvPr/>
        </p:nvSpPr>
        <p:spPr>
          <a:xfrm>
            <a:off x="681603" y="1212231"/>
            <a:ext cx="5634010" cy="33116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Common areas of interest between EU and China with links to key policy objectives and priorities of:</a:t>
            </a:r>
            <a:endParaRPr lang="bs-Latn-BA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1" algn="just"/>
            <a:r>
              <a:rPr lang="bs-Latn-BA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     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a) The 15-year medium to long term S&amp;T 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programme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endParaRPr lang="bs-Latn-BA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1" algn="just"/>
            <a:r>
              <a:rPr lang="bs-Latn-BA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     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b) EU Green Deal Policy Areas </a:t>
            </a:r>
            <a:endParaRPr lang="bs-Latn-BA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1" algn="just"/>
            <a:r>
              <a:rPr lang="bs-Latn-BA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     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c) Horizon Europe Clusters and Intervention Areas </a:t>
            </a:r>
            <a:r>
              <a:rPr lang="bs-Latn-BA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and </a:t>
            </a:r>
          </a:p>
          <a:p>
            <a:pPr lvl="1" algn="just"/>
            <a:r>
              <a:rPr lang="bs-Latn-BA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     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d) EU-China Strategic Outlook priorities</a:t>
            </a:r>
            <a:r>
              <a:rPr lang="bs-Latn-BA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0" algn="just"/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Relevant funding schemes in the context of Horizon Europe and the upcoming 14th FYP</a:t>
            </a:r>
            <a:r>
              <a:rPr lang="bs-Latn-BA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Good practice examples of the EU-China collaboration</a:t>
            </a:r>
            <a:r>
              <a:rPr lang="bs-Latn-BA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Important trends and considerations regarding EU and Chinese funded water R&amp;I projects.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Cooperation research needs and gaps in key areas between Europe and China per research theme. 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98B171-D6DD-4FF3-85C9-7E960B93DD3F}"/>
              </a:ext>
            </a:extLst>
          </p:cNvPr>
          <p:cNvSpPr/>
          <p:nvPr/>
        </p:nvSpPr>
        <p:spPr>
          <a:xfrm>
            <a:off x="681603" y="846478"/>
            <a:ext cx="27617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outcomes of the Study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EAD35A-9F23-440F-87BC-C9A443F064F2}"/>
              </a:ext>
            </a:extLst>
          </p:cNvPr>
          <p:cNvCxnSpPr>
            <a:cxnSpLocks/>
          </p:cNvCxnSpPr>
          <p:nvPr/>
        </p:nvCxnSpPr>
        <p:spPr>
          <a:xfrm flipV="1">
            <a:off x="681603" y="1182385"/>
            <a:ext cx="5634010" cy="30412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0F385F-0000-4EE4-9194-7C10DFD6697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6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2895601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02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Summary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of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Key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Findings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B81B61F-8CF3-40C9-9C9C-F694074AC56A}"/>
              </a:ext>
            </a:extLst>
          </p:cNvPr>
          <p:cNvSpPr txBox="1">
            <a:spLocks/>
          </p:cNvSpPr>
          <p:nvPr/>
        </p:nvSpPr>
        <p:spPr>
          <a:xfrm>
            <a:off x="681603" y="1212231"/>
            <a:ext cx="5634010" cy="33116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collaboration between Business and Academia leads to*: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Integration of European 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More cross-border and cross-sector/interdisciplinary collaboration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Creation of a powerful framework for academic and industrial 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De-risking effect and encouragement of entrepreneurship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Better use of the available funding; better availability of research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Quicker adoption of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Building of a genuinely EU-level supply chain capability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Resolving structural issues within sectors.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0" algn="just"/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* 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hlinkClick r:id="rId2"/>
              </a:rPr>
              <a:t>https://ec.europa.eu/programmes/horizon2020/en/partnerships-industry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98B171-D6DD-4FF3-85C9-7E960B93DD3F}"/>
              </a:ext>
            </a:extLst>
          </p:cNvPr>
          <p:cNvSpPr/>
          <p:nvPr/>
        </p:nvSpPr>
        <p:spPr>
          <a:xfrm>
            <a:off x="681603" y="846478"/>
            <a:ext cx="1578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conclusion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EAD35A-9F23-440F-87BC-C9A443F064F2}"/>
              </a:ext>
            </a:extLst>
          </p:cNvPr>
          <p:cNvCxnSpPr>
            <a:cxnSpLocks/>
          </p:cNvCxnSpPr>
          <p:nvPr/>
        </p:nvCxnSpPr>
        <p:spPr>
          <a:xfrm flipV="1">
            <a:off x="681603" y="1182385"/>
            <a:ext cx="5634010" cy="30412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0F385F-0000-4EE4-9194-7C10DFD6697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211296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03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Next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Steps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8EBF48-16DE-4F00-8537-E08D4E7F2E4E}"/>
              </a:ext>
            </a:extLst>
          </p:cNvPr>
          <p:cNvSpPr/>
          <p:nvPr/>
        </p:nvSpPr>
        <p:spPr>
          <a:xfrm>
            <a:off x="3316120" y="942315"/>
            <a:ext cx="3442506" cy="3208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n-US" sz="1350" b="1" dirty="0"/>
          </a:p>
          <a:p>
            <a:pPr marL="213995" indent="-213995" algn="just">
              <a:buFont typeface="Arial" panose="020B0604020202020204" pitchFamily="34" charset="0"/>
              <a:buChar char="•"/>
            </a:pPr>
            <a:r>
              <a:rPr lang="en-US" sz="1350" dirty="0"/>
              <a:t>Based on the outputs from round table discussions, further recommendations for the alignment of EU-China funding </a:t>
            </a:r>
            <a:r>
              <a:rPr lang="en-US" sz="1350" dirty="0" err="1"/>
              <a:t>programmes</a:t>
            </a:r>
            <a:r>
              <a:rPr lang="en-US" sz="1350" dirty="0"/>
              <a:t> will be developed.</a:t>
            </a:r>
            <a:endParaRPr lang="en-US" sz="1350" dirty="0">
              <a:cs typeface="Calibri" panose="020F0502020204030204"/>
            </a:endParaRPr>
          </a:p>
          <a:p>
            <a:pPr marL="213995" indent="-213995" algn="just">
              <a:buFont typeface="Arial" panose="020B0604020202020204" pitchFamily="34" charset="0"/>
              <a:buChar char="•"/>
            </a:pPr>
            <a:endParaRPr lang="en-US" sz="1350" dirty="0">
              <a:cs typeface="Calibri" panose="020F0502020204030204"/>
            </a:endParaRPr>
          </a:p>
          <a:p>
            <a:pPr marL="213995" indent="-213995" algn="just">
              <a:buFont typeface="Arial" panose="020B0604020202020204" pitchFamily="34" charset="0"/>
              <a:buChar char="•"/>
            </a:pPr>
            <a:r>
              <a:rPr lang="en-US" sz="1350" dirty="0"/>
              <a:t>Key outcomes of the round table discussion will be presented during the round table joint session scheduled for the 21st of April.</a:t>
            </a:r>
          </a:p>
          <a:p>
            <a:pPr marL="213995" indent="-213995" algn="just">
              <a:buFont typeface="Arial" panose="020B0604020202020204" pitchFamily="34" charset="0"/>
              <a:buChar char="•"/>
            </a:pPr>
            <a:endParaRPr lang="en-US" sz="1350" dirty="0">
              <a:cs typeface="Calibri" panose="020F0502020204030204"/>
            </a:endParaRPr>
          </a:p>
          <a:p>
            <a:pPr marL="213995" indent="-213995" algn="just">
              <a:buFont typeface="Arial" panose="020B0604020202020204" pitchFamily="34" charset="0"/>
              <a:buChar char="•"/>
            </a:pPr>
            <a:endParaRPr lang="en-US" sz="1350" dirty="0">
              <a:cs typeface="Calibri" panose="020F0502020204030204"/>
            </a:endParaRPr>
          </a:p>
          <a:p>
            <a:pPr algn="just"/>
            <a:endParaRPr lang="en-US" sz="1350" b="1" dirty="0"/>
          </a:p>
          <a:p>
            <a:pPr marL="213995" indent="-213995" algn="just">
              <a:buFont typeface="Arial" panose="020B0604020202020204" pitchFamily="34" charset="0"/>
              <a:buChar char="•"/>
            </a:pPr>
            <a:endParaRPr lang="en-US" sz="1350" dirty="0">
              <a:cs typeface="Calibri"/>
            </a:endParaRPr>
          </a:p>
          <a:p>
            <a:pPr marL="213995" indent="-213995" algn="just">
              <a:buFont typeface="Arial" panose="020B0604020202020204" pitchFamily="34" charset="0"/>
              <a:buChar char="•"/>
            </a:pPr>
            <a:endParaRPr lang="en-US" sz="1350" dirty="0">
              <a:cs typeface="Calibri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139A38-DE82-41D1-9CE3-13C1C350C04F}"/>
              </a:ext>
            </a:extLst>
          </p:cNvPr>
          <p:cNvCxnSpPr>
            <a:cxnSpLocks/>
          </p:cNvCxnSpPr>
          <p:nvPr/>
        </p:nvCxnSpPr>
        <p:spPr>
          <a:xfrm>
            <a:off x="3316120" y="4167802"/>
            <a:ext cx="3442506" cy="1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E17959-CA0A-446E-A532-CE75463019B2}"/>
              </a:ext>
            </a:extLst>
          </p:cNvPr>
          <p:cNvCxnSpPr>
            <a:cxnSpLocks/>
          </p:cNvCxnSpPr>
          <p:nvPr/>
        </p:nvCxnSpPr>
        <p:spPr>
          <a:xfrm>
            <a:off x="3316120" y="921413"/>
            <a:ext cx="3428541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B03E2-68B9-4759-8CB7-99B1B231B6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40471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pic>
        <p:nvPicPr>
          <p:cNvPr id="2050" name="Picture 2" descr="Interactive Roundtable Discussions - Round Table Meeting Icon - Free  Transparent PNG Clipart Images Download">
            <a:extLst>
              <a:ext uri="{FF2B5EF4-FFF2-40B4-BE49-F238E27FC236}">
                <a16:creationId xmlns:a16="http://schemas.microsoft.com/office/drawing/2014/main" id="{041C8E7B-66B0-4583-89FB-405809A56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5952" y1="42647" x2="25952" y2="42647"/>
                        <a14:foregroundMark x1="51548" y1="15809" x2="51548" y2="15809"/>
                        <a14:foregroundMark x1="74524" y1="40257" x2="74524" y2="40257"/>
                        <a14:foregroundMark x1="65238" y1="85478" x2="65238" y2="85478"/>
                        <a14:foregroundMark x1="34762" y1="87132" x2="34762" y2="87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50" y="2910113"/>
            <a:ext cx="1941821" cy="125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F0FDD32-2E86-4135-90A9-6BA0FD5AD1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434660"/>
              </p:ext>
            </p:extLst>
          </p:nvPr>
        </p:nvGraphicFramePr>
        <p:xfrm>
          <a:off x="226100" y="686151"/>
          <a:ext cx="2749079" cy="246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D459343-D05C-43E0-8B6C-452FD9A5D2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606920"/>
              </p:ext>
            </p:extLst>
          </p:nvPr>
        </p:nvGraphicFramePr>
        <p:xfrm>
          <a:off x="419570" y="2800738"/>
          <a:ext cx="3066143" cy="2158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A80D6074-7BE2-4C1A-A39E-334A4B705443}"/>
              </a:ext>
            </a:extLst>
          </p:cNvPr>
          <p:cNvGrpSpPr/>
          <p:nvPr/>
        </p:nvGrpSpPr>
        <p:grpSpPr>
          <a:xfrm>
            <a:off x="1179675" y="4297236"/>
            <a:ext cx="420964" cy="479583"/>
            <a:chOff x="1905379" y="870564"/>
            <a:chExt cx="420964" cy="47958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7760B9-41F1-4B35-8D05-204A97401B36}"/>
                </a:ext>
              </a:extLst>
            </p:cNvPr>
            <p:cNvSpPr/>
            <p:nvPr/>
          </p:nvSpPr>
          <p:spPr>
            <a:xfrm>
              <a:off x="1905379" y="870564"/>
              <a:ext cx="420964" cy="4795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A0E22C-96B4-476A-8609-C5C5F8F0C90D}"/>
                </a:ext>
              </a:extLst>
            </p:cNvPr>
            <p:cNvSpPr txBox="1"/>
            <p:nvPr/>
          </p:nvSpPr>
          <p:spPr>
            <a:xfrm>
              <a:off x="1905379" y="870564"/>
              <a:ext cx="420964" cy="479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00" kern="1200" dirty="0">
                  <a:solidFill>
                    <a:schemeClr val="bg1"/>
                  </a:solidFill>
                </a:rPr>
                <a:t>Bases and Talents </a:t>
              </a:r>
              <a:r>
                <a:rPr lang="en-US" sz="600" kern="1200" dirty="0" err="1">
                  <a:solidFill>
                    <a:schemeClr val="bg1"/>
                  </a:solidFill>
                </a:rPr>
                <a:t>Programme</a:t>
              </a:r>
              <a:endParaRPr lang="en-US" sz="6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5B4CA1A-6C1F-49D1-92B8-AFAF6B0D8A22}"/>
              </a:ext>
            </a:extLst>
          </p:cNvPr>
          <p:cNvSpPr txBox="1"/>
          <p:nvPr/>
        </p:nvSpPr>
        <p:spPr>
          <a:xfrm>
            <a:off x="1098627" y="2950455"/>
            <a:ext cx="512812" cy="4795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00" b="1" kern="1200" dirty="0">
                <a:solidFill>
                  <a:schemeClr val="bg1"/>
                </a:solidFill>
              </a:rPr>
              <a:t>International Cooperation</a:t>
            </a:r>
          </a:p>
        </p:txBody>
      </p:sp>
    </p:spTree>
    <p:extLst>
      <p:ext uri="{BB962C8B-B14F-4D97-AF65-F5344CB8AC3E}">
        <p14:creationId xmlns:p14="http://schemas.microsoft.com/office/powerpoint/2010/main" val="28862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753593-F06D-4B44-BA89-C01373B5DC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8C61EC-3D0B-48FA-AACA-C5625C5C68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E56571-22C9-4EA2-9734-CBA4F4A1F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637"/>
            <a:ext cx="6858000" cy="3820297"/>
          </a:xfrm>
          <a:prstGeom prst="rect">
            <a:avLst/>
          </a:prstGeom>
        </p:spPr>
      </p:pic>
      <p:sp>
        <p:nvSpPr>
          <p:cNvPr id="6" name="Título 7">
            <a:extLst>
              <a:ext uri="{FF2B5EF4-FFF2-40B4-BE49-F238E27FC236}">
                <a16:creationId xmlns:a16="http://schemas.microsoft.com/office/drawing/2014/main" id="{0E627A3E-D46E-417B-A0FB-923C98410F32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211296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03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Next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Steps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55D304-AD26-49A2-ACC0-0D81414C22A9}"/>
              </a:ext>
            </a:extLst>
          </p:cNvPr>
          <p:cNvSpPr/>
          <p:nvPr/>
        </p:nvSpPr>
        <p:spPr>
          <a:xfrm>
            <a:off x="203200" y="3519713"/>
            <a:ext cx="6342743" cy="4209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E0DFED-E533-458E-A5C3-F2F5C3A01C05}"/>
              </a:ext>
            </a:extLst>
          </p:cNvPr>
          <p:cNvSpPr/>
          <p:nvPr/>
        </p:nvSpPr>
        <p:spPr>
          <a:xfrm>
            <a:off x="144748" y="3461658"/>
            <a:ext cx="6459252" cy="534850"/>
          </a:xfrm>
          <a:prstGeom prst="rect">
            <a:avLst/>
          </a:prstGeom>
          <a:noFill/>
          <a:ln w="19050">
            <a:solidFill>
              <a:srgbClr val="0E407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047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211296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03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Next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Steps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8EBF48-16DE-4F00-8537-E08D4E7F2E4E}"/>
              </a:ext>
            </a:extLst>
          </p:cNvPr>
          <p:cNvSpPr/>
          <p:nvPr/>
        </p:nvSpPr>
        <p:spPr>
          <a:xfrm>
            <a:off x="2719982" y="942315"/>
            <a:ext cx="4038644" cy="3208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n-US" sz="1350" b="1" dirty="0"/>
          </a:p>
          <a:p>
            <a:pPr marL="213995" indent="-213995" algn="just">
              <a:buFont typeface="Arial" panose="020B0604020202020204" pitchFamily="34" charset="0"/>
              <a:buChar char="•"/>
            </a:pPr>
            <a:endParaRPr lang="en-US" sz="1350" dirty="0">
              <a:cs typeface="Calibri" panose="020F0502020204030204"/>
            </a:endParaRPr>
          </a:p>
          <a:p>
            <a:pPr marL="213995" indent="-213995" algn="just">
              <a:buFont typeface="Arial" panose="020B0604020202020204" pitchFamily="34" charset="0"/>
              <a:buChar char="•"/>
            </a:pPr>
            <a:r>
              <a:rPr lang="en-US" sz="1350" dirty="0"/>
              <a:t>In the Work </a:t>
            </a:r>
            <a:r>
              <a:rPr lang="en-US" sz="1350" dirty="0" err="1"/>
              <a:t>Programme</a:t>
            </a:r>
            <a:r>
              <a:rPr lang="en-US" sz="1350" dirty="0"/>
              <a:t> of Horizon Europe for 2021-2022, opportunities for Business funding exist under Pillar III, particularly under, Innovative Europe.</a:t>
            </a:r>
          </a:p>
          <a:p>
            <a:pPr marL="213995" indent="-213995" algn="just">
              <a:buFont typeface="Arial" panose="020B0604020202020204" pitchFamily="34" charset="0"/>
              <a:buChar char="•"/>
            </a:pPr>
            <a:r>
              <a:rPr lang="en-US" sz="1350" dirty="0"/>
              <a:t>It funds: </a:t>
            </a:r>
          </a:p>
          <a:p>
            <a:pPr marL="671195" lvl="1" indent="-213995" algn="just">
              <a:buFont typeface="Arial" panose="020B0604020202020204" pitchFamily="34" charset="0"/>
              <a:buChar char="•"/>
            </a:pPr>
            <a:r>
              <a:rPr lang="en-US" sz="1350" dirty="0"/>
              <a:t>breakthrough innovation with scale-up potential at the global level.</a:t>
            </a:r>
          </a:p>
          <a:p>
            <a:pPr marL="671195" lvl="1" indent="-213995" algn="just">
              <a:buFont typeface="Arial" panose="020B0604020202020204" pitchFamily="34" charset="0"/>
              <a:buChar char="•"/>
            </a:pPr>
            <a:r>
              <a:rPr lang="en-US" sz="1350" dirty="0"/>
              <a:t>breakthrough, </a:t>
            </a:r>
            <a:r>
              <a:rPr lang="en-US" sz="1350" dirty="0" err="1"/>
              <a:t>deeptech</a:t>
            </a:r>
            <a:r>
              <a:rPr lang="en-US" sz="1350" dirty="0"/>
              <a:t> and disruptive innovation, targeting especially market-creating innovation.</a:t>
            </a:r>
          </a:p>
          <a:p>
            <a:pPr marL="213995" indent="-213995" algn="just">
              <a:buFont typeface="Arial" panose="020B0604020202020204" pitchFamily="34" charset="0"/>
              <a:buChar char="•"/>
            </a:pPr>
            <a:endParaRPr lang="en-US" sz="1350" dirty="0">
              <a:cs typeface="Calibri"/>
            </a:endParaRPr>
          </a:p>
          <a:p>
            <a:pPr marL="213995" indent="-213995" algn="just">
              <a:buFont typeface="Arial" panose="020B0604020202020204" pitchFamily="34" charset="0"/>
              <a:buChar char="•"/>
            </a:pPr>
            <a:endParaRPr lang="en-US" sz="1350" dirty="0">
              <a:cs typeface="Calibri"/>
            </a:endParaRPr>
          </a:p>
          <a:p>
            <a:pPr marL="213995" indent="-213995" algn="just">
              <a:buFont typeface="Arial" panose="020B0604020202020204" pitchFamily="34" charset="0"/>
              <a:buChar char="•"/>
            </a:pPr>
            <a:endParaRPr lang="en-US" sz="1350" dirty="0">
              <a:cs typeface="Calibri"/>
            </a:endParaRPr>
          </a:p>
        </p:txBody>
      </p:sp>
      <p:grpSp>
        <p:nvGrpSpPr>
          <p:cNvPr id="9" name="Ryhmä 1">
            <a:extLst>
              <a:ext uri="{FF2B5EF4-FFF2-40B4-BE49-F238E27FC236}">
                <a16:creationId xmlns:a16="http://schemas.microsoft.com/office/drawing/2014/main" id="{50DBE146-18BD-4723-96CE-08368EC824E4}"/>
              </a:ext>
            </a:extLst>
          </p:cNvPr>
          <p:cNvGrpSpPr/>
          <p:nvPr/>
        </p:nvGrpSpPr>
        <p:grpSpPr>
          <a:xfrm>
            <a:off x="202790" y="1482357"/>
            <a:ext cx="2335963" cy="1746960"/>
            <a:chOff x="7505267" y="2161661"/>
            <a:chExt cx="3546231" cy="2543907"/>
          </a:xfrm>
        </p:grpSpPr>
        <p:sp>
          <p:nvSpPr>
            <p:cNvPr id="10" name="Tekstiruutu 7">
              <a:extLst>
                <a:ext uri="{FF2B5EF4-FFF2-40B4-BE49-F238E27FC236}">
                  <a16:creationId xmlns:a16="http://schemas.microsoft.com/office/drawing/2014/main" id="{2C126D79-69EE-477C-953B-74EC9AEC328B}"/>
                </a:ext>
              </a:extLst>
            </p:cNvPr>
            <p:cNvSpPr txBox="1"/>
            <p:nvPr/>
          </p:nvSpPr>
          <p:spPr>
            <a:xfrm>
              <a:off x="7505267" y="3991921"/>
              <a:ext cx="3546231" cy="582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000" b="1" dirty="0">
                  <a:solidFill>
                    <a:srgbClr val="00355A"/>
                  </a:solidFill>
                </a:rPr>
                <a:t>Application</a:t>
              </a:r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DB385863-B9AA-4A79-9D79-2714DCEAB68E}"/>
                </a:ext>
              </a:extLst>
            </p:cNvPr>
            <p:cNvSpPr/>
            <p:nvPr/>
          </p:nvSpPr>
          <p:spPr>
            <a:xfrm>
              <a:off x="8229600" y="2161661"/>
              <a:ext cx="2086708" cy="2543907"/>
            </a:xfrm>
            <a:prstGeom prst="rect">
              <a:avLst/>
            </a:prstGeom>
            <a:noFill/>
            <a:ln w="76200">
              <a:solidFill>
                <a:srgbClr val="0035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ln w="57150">
                  <a:solidFill>
                    <a:schemeClr val="tx1"/>
                  </a:solidFill>
                </a:ln>
                <a:solidFill>
                  <a:srgbClr val="00355A"/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139A38-DE82-41D1-9CE3-13C1C350C04F}"/>
              </a:ext>
            </a:extLst>
          </p:cNvPr>
          <p:cNvCxnSpPr/>
          <p:nvPr/>
        </p:nvCxnSpPr>
        <p:spPr>
          <a:xfrm flipV="1">
            <a:off x="2742656" y="4167802"/>
            <a:ext cx="4015970" cy="3987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E17959-CA0A-446E-A532-CE75463019B2}"/>
              </a:ext>
            </a:extLst>
          </p:cNvPr>
          <p:cNvCxnSpPr/>
          <p:nvPr/>
        </p:nvCxnSpPr>
        <p:spPr>
          <a:xfrm flipV="1">
            <a:off x="2728691" y="921412"/>
            <a:ext cx="4015970" cy="3987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B03E2-68B9-4759-8CB7-99B1B231B6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40471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pic>
        <p:nvPicPr>
          <p:cNvPr id="1026" name="Picture 2" descr="Job Application Transparent Icon. Job Application Symbol Design Stock  Vector - Illustration of work, employment: 130311830">
            <a:extLst>
              <a:ext uri="{FF2B5EF4-FFF2-40B4-BE49-F238E27FC236}">
                <a16:creationId xmlns:a16="http://schemas.microsoft.com/office/drawing/2014/main" id="{061A2ECB-58FD-49F0-8D92-C7F26E6FC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750" y1="37875" x2="38750" y2="37875"/>
                        <a14:foregroundMark x1="48375" y1="36000" x2="48375" y2="36000"/>
                        <a14:foregroundMark x1="50375" y1="41625" x2="50375" y2="41625"/>
                        <a14:foregroundMark x1="46625" y1="55125" x2="46625" y2="55125"/>
                        <a14:foregroundMark x1="47000" y1="60125" x2="47000" y2="60125"/>
                        <a14:foregroundMark x1="68000" y1="57125" x2="68000" y2="57125"/>
                        <a14:foregroundMark x1="36625" y1="51375" x2="36625" y2="51375"/>
                        <a14:foregroundMark x1="36625" y1="51375" x2="36625" y2="51375"/>
                        <a14:backgroundMark x1="36250" y1="51500" x2="36250" y2="51500"/>
                        <a14:backgroundMark x1="37000" y1="51375" x2="37000" y2="51375"/>
                        <a14:backgroundMark x1="36625" y1="51625" x2="36625" y2="51625"/>
                        <a14:backgroundMark x1="36500" y1="51500" x2="36500" y2="51500"/>
                        <a14:backgroundMark x1="36500" y1="51375" x2="36500" y2="51375"/>
                        <a14:backgroundMark x1="36750" y1="51250" x2="36750" y2="51250"/>
                        <a14:backgroundMark x1="36625" y1="51500" x2="36625" y2="5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4" y="1401798"/>
            <a:ext cx="1593004" cy="15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D50CF1-4276-4E0C-83ED-09817D1A21E8}"/>
              </a:ext>
            </a:extLst>
          </p:cNvPr>
          <p:cNvSpPr txBox="1"/>
          <p:nvPr/>
        </p:nvSpPr>
        <p:spPr>
          <a:xfrm>
            <a:off x="3140439" y="3615851"/>
            <a:ext cx="3432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https://eic.ec.europa.eu/index_en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27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211296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03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Next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Steps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B03E2-68B9-4759-8CB7-99B1B231B6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40471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F770F-D1DC-493E-B809-46C75800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9" y="703010"/>
            <a:ext cx="6744661" cy="3834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8E98A1-E305-40D1-8DEC-9185D69F9AB4}"/>
              </a:ext>
            </a:extLst>
          </p:cNvPr>
          <p:cNvSpPr txBox="1"/>
          <p:nvPr/>
        </p:nvSpPr>
        <p:spPr>
          <a:xfrm>
            <a:off x="486229" y="4297769"/>
            <a:ext cx="5109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https://ec.europa.eu/info/sites/info/files/research_and_innovation/funding/presentations/ec_rtd_he-investing-to-shape-our-future.pdf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43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211296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03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Next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Steps</a:t>
            </a:r>
          </a:p>
        </p:txBody>
      </p:sp>
      <p:grpSp>
        <p:nvGrpSpPr>
          <p:cNvPr id="9" name="Ryhmä 1">
            <a:extLst>
              <a:ext uri="{FF2B5EF4-FFF2-40B4-BE49-F238E27FC236}">
                <a16:creationId xmlns:a16="http://schemas.microsoft.com/office/drawing/2014/main" id="{50DBE146-18BD-4723-96CE-08368EC824E4}"/>
              </a:ext>
            </a:extLst>
          </p:cNvPr>
          <p:cNvGrpSpPr/>
          <p:nvPr/>
        </p:nvGrpSpPr>
        <p:grpSpPr>
          <a:xfrm>
            <a:off x="202790" y="1482357"/>
            <a:ext cx="2335963" cy="1746960"/>
            <a:chOff x="7505267" y="2161661"/>
            <a:chExt cx="3546231" cy="2543907"/>
          </a:xfrm>
        </p:grpSpPr>
        <p:sp>
          <p:nvSpPr>
            <p:cNvPr id="10" name="Tekstiruutu 7">
              <a:extLst>
                <a:ext uri="{FF2B5EF4-FFF2-40B4-BE49-F238E27FC236}">
                  <a16:creationId xmlns:a16="http://schemas.microsoft.com/office/drawing/2014/main" id="{2C126D79-69EE-477C-953B-74EC9AEC328B}"/>
                </a:ext>
              </a:extLst>
            </p:cNvPr>
            <p:cNvSpPr txBox="1"/>
            <p:nvPr/>
          </p:nvSpPr>
          <p:spPr>
            <a:xfrm>
              <a:off x="7505267" y="3991921"/>
              <a:ext cx="3546231" cy="582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000" b="1" dirty="0">
                  <a:solidFill>
                    <a:srgbClr val="00355A"/>
                  </a:solidFill>
                </a:rPr>
                <a:t>Application</a:t>
              </a:r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DB385863-B9AA-4A79-9D79-2714DCEAB68E}"/>
                </a:ext>
              </a:extLst>
            </p:cNvPr>
            <p:cNvSpPr/>
            <p:nvPr/>
          </p:nvSpPr>
          <p:spPr>
            <a:xfrm>
              <a:off x="8229600" y="2161661"/>
              <a:ext cx="2086708" cy="2543907"/>
            </a:xfrm>
            <a:prstGeom prst="rect">
              <a:avLst/>
            </a:prstGeom>
            <a:noFill/>
            <a:ln w="76200">
              <a:solidFill>
                <a:srgbClr val="0035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ln w="57150">
                  <a:solidFill>
                    <a:schemeClr val="tx1"/>
                  </a:solidFill>
                </a:ln>
                <a:solidFill>
                  <a:srgbClr val="00355A"/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139A38-DE82-41D1-9CE3-13C1C350C04F}"/>
              </a:ext>
            </a:extLst>
          </p:cNvPr>
          <p:cNvCxnSpPr/>
          <p:nvPr/>
        </p:nvCxnSpPr>
        <p:spPr>
          <a:xfrm flipV="1">
            <a:off x="2742656" y="4408124"/>
            <a:ext cx="4015970" cy="3987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E17959-CA0A-446E-A532-CE75463019B2}"/>
              </a:ext>
            </a:extLst>
          </p:cNvPr>
          <p:cNvCxnSpPr/>
          <p:nvPr/>
        </p:nvCxnSpPr>
        <p:spPr>
          <a:xfrm flipV="1">
            <a:off x="2728691" y="782062"/>
            <a:ext cx="4015970" cy="3987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B03E2-68B9-4759-8CB7-99B1B231B6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40471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p:pic>
        <p:nvPicPr>
          <p:cNvPr id="1026" name="Picture 2" descr="Job Application Transparent Icon. Job Application Symbol Design Stock  Vector - Illustration of work, employment: 130311830">
            <a:extLst>
              <a:ext uri="{FF2B5EF4-FFF2-40B4-BE49-F238E27FC236}">
                <a16:creationId xmlns:a16="http://schemas.microsoft.com/office/drawing/2014/main" id="{061A2ECB-58FD-49F0-8D92-C7F26E6FC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750" y1="37875" x2="38750" y2="37875"/>
                        <a14:foregroundMark x1="48375" y1="36000" x2="48375" y2="36000"/>
                        <a14:foregroundMark x1="50375" y1="41625" x2="50375" y2="41625"/>
                        <a14:foregroundMark x1="46625" y1="55125" x2="46625" y2="55125"/>
                        <a14:foregroundMark x1="47000" y1="60125" x2="47000" y2="60125"/>
                        <a14:foregroundMark x1="68000" y1="57125" x2="68000" y2="57125"/>
                        <a14:foregroundMark x1="36625" y1="51375" x2="36625" y2="51375"/>
                        <a14:foregroundMark x1="36625" y1="51375" x2="36625" y2="51375"/>
                        <a14:backgroundMark x1="36250" y1="51500" x2="36250" y2="51500"/>
                        <a14:backgroundMark x1="37000" y1="51375" x2="37000" y2="51375"/>
                        <a14:backgroundMark x1="36625" y1="51625" x2="36625" y2="51625"/>
                        <a14:backgroundMark x1="36500" y1="51500" x2="36500" y2="51500"/>
                        <a14:backgroundMark x1="36500" y1="51375" x2="36500" y2="51375"/>
                        <a14:backgroundMark x1="36750" y1="51250" x2="36750" y2="51250"/>
                        <a14:backgroundMark x1="36625" y1="51500" x2="36625" y2="5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4" y="1401798"/>
            <a:ext cx="1593004" cy="15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B18A7B-961B-4711-9DEB-8F8E1B446E13}"/>
              </a:ext>
            </a:extLst>
          </p:cNvPr>
          <p:cNvSpPr txBox="1"/>
          <p:nvPr/>
        </p:nvSpPr>
        <p:spPr>
          <a:xfrm>
            <a:off x="2720520" y="2934814"/>
            <a:ext cx="39265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https://ec.europa.eu/info/funding-tenders/opportunities/portal/screen/how-to-participate/reference-documents;programCode=HORIZON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824F70-602D-4549-ADB0-8B6EA3694D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948" t="34176" r="7493" b="22191"/>
          <a:stretch/>
        </p:blipFill>
        <p:spPr>
          <a:xfrm>
            <a:off x="2631069" y="996181"/>
            <a:ext cx="4015970" cy="16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0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81D3151F-D2D5-486A-B9A2-02942DC561D8}"/>
              </a:ext>
            </a:extLst>
          </p:cNvPr>
          <p:cNvSpPr>
            <a:spLocks/>
          </p:cNvSpPr>
          <p:nvPr/>
        </p:nvSpPr>
        <p:spPr bwMode="auto">
          <a:xfrm>
            <a:off x="242675" y="2126084"/>
            <a:ext cx="17064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800" b="1" spc="141" dirty="0">
                <a:solidFill>
                  <a:schemeClr val="bg1"/>
                </a:solidFill>
                <a:latin typeface="Myriad Pro" panose="020B0503030403020204" pitchFamily="34" charset="0"/>
                <a:ea typeface="Lato Black" panose="020F0502020204030203" pitchFamily="34" charset="0"/>
                <a:cs typeface="Arial" panose="020B0604020202020204" pitchFamily="34" charset="0"/>
                <a:sym typeface="Bebas Neue" charset="0"/>
              </a:rPr>
              <a:t>CONTENTS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7184229-DD1E-4C6A-875C-FAA284D040B6}"/>
              </a:ext>
            </a:extLst>
          </p:cNvPr>
          <p:cNvSpPr txBox="1"/>
          <p:nvPr/>
        </p:nvSpPr>
        <p:spPr>
          <a:xfrm>
            <a:off x="3272121" y="204015"/>
            <a:ext cx="3453189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altLang="zh-TW" sz="675" b="1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Alignment</a:t>
            </a:r>
            <a:r>
              <a:rPr lang="pt-PT" altLang="zh-TW" sz="675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pt-PT" altLang="zh-TW" sz="675" b="1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of</a:t>
            </a:r>
            <a:r>
              <a:rPr lang="pt-PT" altLang="zh-TW" sz="675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EU-China Funding </a:t>
            </a:r>
            <a:r>
              <a:rPr lang="pt-PT" altLang="zh-TW" sz="675" b="1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Schemes</a:t>
            </a:r>
            <a:r>
              <a:rPr lang="pt-PT" altLang="zh-TW" sz="675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pt-PT" altLang="zh-TW" sz="675" b="1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and</a:t>
            </a:r>
            <a:r>
              <a:rPr lang="pt-PT" altLang="zh-TW" sz="675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pt-PT" altLang="zh-TW" sz="675" b="1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Opportunities</a:t>
            </a:r>
            <a:r>
              <a:rPr lang="pt-PT" altLang="zh-TW" sz="675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 in </a:t>
            </a:r>
            <a:r>
              <a:rPr lang="pt-PT" altLang="zh-TW" sz="675" b="1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the</a:t>
            </a:r>
            <a:r>
              <a:rPr lang="pt-PT" altLang="zh-TW" sz="675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pt-PT" altLang="zh-TW" sz="675" b="1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Water</a:t>
            </a:r>
            <a:r>
              <a:rPr lang="pt-PT" altLang="zh-TW" sz="675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Sector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DCC53B1-7790-408C-AA97-2C2FE884DC4B}"/>
              </a:ext>
            </a:extLst>
          </p:cNvPr>
          <p:cNvSpPr txBox="1"/>
          <p:nvPr/>
        </p:nvSpPr>
        <p:spPr>
          <a:xfrm>
            <a:off x="5505845" y="400223"/>
            <a:ext cx="12314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altLang="zh-TW" sz="6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Presentation</a:t>
            </a:r>
            <a:r>
              <a:rPr lang="pt-PT" altLang="zh-TW" sz="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pt-PT" altLang="zh-TW" sz="6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of</a:t>
            </a:r>
            <a:r>
              <a:rPr lang="pt-PT" altLang="zh-TW" sz="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pt-PT" altLang="zh-TW" sz="6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the</a:t>
            </a:r>
            <a:r>
              <a:rPr lang="pt-PT" altLang="zh-TW" sz="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pt-PT" altLang="zh-TW" sz="6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Draft</a:t>
            </a:r>
            <a:r>
              <a:rPr lang="pt-PT" altLang="zh-TW" sz="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pt-PT" altLang="zh-TW" sz="6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Study</a:t>
            </a:r>
            <a:endParaRPr lang="pt-PT" altLang="zh-TW" sz="6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151;p24">
            <a:extLst>
              <a:ext uri="{FF2B5EF4-FFF2-40B4-BE49-F238E27FC236}">
                <a16:creationId xmlns:a16="http://schemas.microsoft.com/office/drawing/2014/main" id="{C16E3979-D39E-4B6B-B172-003C271C5660}"/>
              </a:ext>
            </a:extLst>
          </p:cNvPr>
          <p:cNvSpPr txBox="1">
            <a:spLocks/>
          </p:cNvSpPr>
          <p:nvPr/>
        </p:nvSpPr>
        <p:spPr>
          <a:xfrm>
            <a:off x="1994001" y="1083656"/>
            <a:ext cx="728325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defTabSz="685783">
              <a:defRPr/>
            </a:pPr>
            <a:r>
              <a:rPr lang="en" sz="2250" kern="0" dirty="0">
                <a:solidFill>
                  <a:srgbClr val="0E4078"/>
                </a:solidFill>
                <a:latin typeface="Myriad Pro" panose="020B0503030403020204" pitchFamily="34" charset="0"/>
              </a:rPr>
              <a:t>01</a:t>
            </a:r>
          </a:p>
        </p:txBody>
      </p:sp>
      <p:sp>
        <p:nvSpPr>
          <p:cNvPr id="25" name="Google Shape;152;p24">
            <a:extLst>
              <a:ext uri="{FF2B5EF4-FFF2-40B4-BE49-F238E27FC236}">
                <a16:creationId xmlns:a16="http://schemas.microsoft.com/office/drawing/2014/main" id="{0F569422-3F3E-47CF-8575-EB62DC2C79C7}"/>
              </a:ext>
            </a:extLst>
          </p:cNvPr>
          <p:cNvSpPr txBox="1">
            <a:spLocks/>
          </p:cNvSpPr>
          <p:nvPr/>
        </p:nvSpPr>
        <p:spPr>
          <a:xfrm>
            <a:off x="2828177" y="1078726"/>
            <a:ext cx="1009800" cy="3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defTabSz="685783">
              <a:defRPr/>
            </a:pPr>
            <a:r>
              <a:rPr lang="pt-PT" sz="1050" kern="0" dirty="0" err="1">
                <a:solidFill>
                  <a:srgbClr val="0E4078"/>
                </a:solidFill>
                <a:latin typeface="Myriad Pro" panose="020B0503030403020204" pitchFamily="34" charset="0"/>
              </a:rPr>
              <a:t>Introduction</a:t>
            </a:r>
            <a:endParaRPr lang="en-GB" sz="1050" kern="0" dirty="0">
              <a:solidFill>
                <a:srgbClr val="0E4078"/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Google Shape;153;p24">
            <a:extLst>
              <a:ext uri="{FF2B5EF4-FFF2-40B4-BE49-F238E27FC236}">
                <a16:creationId xmlns:a16="http://schemas.microsoft.com/office/drawing/2014/main" id="{D585EC63-DB7F-4C62-81CF-D5FBF8B7A8EF}"/>
              </a:ext>
            </a:extLst>
          </p:cNvPr>
          <p:cNvSpPr txBox="1">
            <a:spLocks/>
          </p:cNvSpPr>
          <p:nvPr/>
        </p:nvSpPr>
        <p:spPr>
          <a:xfrm>
            <a:off x="2038899" y="2786282"/>
            <a:ext cx="728325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defTabSz="685783">
              <a:defRPr/>
            </a:pPr>
            <a:r>
              <a:rPr lang="en" sz="2250" kern="0" dirty="0">
                <a:solidFill>
                  <a:srgbClr val="0E4078"/>
                </a:solidFill>
                <a:latin typeface="Myriad Pro" panose="020B0503030403020204" pitchFamily="34" charset="0"/>
              </a:rPr>
              <a:t>03</a:t>
            </a:r>
          </a:p>
        </p:txBody>
      </p:sp>
      <p:sp>
        <p:nvSpPr>
          <p:cNvPr id="27" name="Google Shape;154;p24">
            <a:extLst>
              <a:ext uri="{FF2B5EF4-FFF2-40B4-BE49-F238E27FC236}">
                <a16:creationId xmlns:a16="http://schemas.microsoft.com/office/drawing/2014/main" id="{B8A1BF1B-9E81-4740-A36D-1AE61A4ECC7F}"/>
              </a:ext>
            </a:extLst>
          </p:cNvPr>
          <p:cNvSpPr txBox="1">
            <a:spLocks/>
          </p:cNvSpPr>
          <p:nvPr/>
        </p:nvSpPr>
        <p:spPr>
          <a:xfrm>
            <a:off x="1994001" y="1910819"/>
            <a:ext cx="728325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defTabSz="685783">
              <a:defRPr/>
            </a:pPr>
            <a:r>
              <a:rPr lang="en" sz="2250" kern="0" dirty="0">
                <a:solidFill>
                  <a:srgbClr val="0E4078"/>
                </a:solidFill>
                <a:latin typeface="Myriad Pro" panose="020B0503030403020204" pitchFamily="34" charset="0"/>
              </a:rPr>
              <a:t>02</a:t>
            </a:r>
          </a:p>
        </p:txBody>
      </p:sp>
      <p:sp>
        <p:nvSpPr>
          <p:cNvPr id="29" name="Google Shape;158;p24">
            <a:extLst>
              <a:ext uri="{FF2B5EF4-FFF2-40B4-BE49-F238E27FC236}">
                <a16:creationId xmlns:a16="http://schemas.microsoft.com/office/drawing/2014/main" id="{ED897AEF-6592-4890-8DD3-DC940733E3FB}"/>
              </a:ext>
            </a:extLst>
          </p:cNvPr>
          <p:cNvSpPr txBox="1">
            <a:spLocks/>
          </p:cNvSpPr>
          <p:nvPr/>
        </p:nvSpPr>
        <p:spPr>
          <a:xfrm>
            <a:off x="2781204" y="2002342"/>
            <a:ext cx="1247148" cy="3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defTabSz="685783">
              <a:defRPr/>
            </a:pPr>
            <a:r>
              <a:rPr lang="pt-PT" sz="1050" kern="0" dirty="0" err="1">
                <a:solidFill>
                  <a:srgbClr val="0E4078"/>
                </a:solidFill>
                <a:latin typeface="Myriad Pro" panose="020B0503030403020204" pitchFamily="34" charset="0"/>
              </a:rPr>
              <a:t>Summary</a:t>
            </a:r>
            <a:r>
              <a:rPr lang="pt-PT" sz="1050" kern="0" dirty="0">
                <a:solidFill>
                  <a:srgbClr val="0E4078"/>
                </a:solidFill>
                <a:latin typeface="Myriad Pro" panose="020B0503030403020204" pitchFamily="34" charset="0"/>
              </a:rPr>
              <a:t> </a:t>
            </a:r>
            <a:r>
              <a:rPr lang="pt-PT" sz="1050" kern="0" dirty="0" err="1">
                <a:solidFill>
                  <a:srgbClr val="0E4078"/>
                </a:solidFill>
                <a:latin typeface="Myriad Pro" panose="020B0503030403020204" pitchFamily="34" charset="0"/>
              </a:rPr>
              <a:t>of</a:t>
            </a:r>
            <a:r>
              <a:rPr lang="pt-PT" sz="1050" kern="0" dirty="0">
                <a:solidFill>
                  <a:srgbClr val="0E4078"/>
                </a:solidFill>
                <a:latin typeface="Myriad Pro" panose="020B0503030403020204" pitchFamily="34" charset="0"/>
              </a:rPr>
              <a:t> </a:t>
            </a:r>
            <a:r>
              <a:rPr lang="pt-PT" sz="1050" kern="0" dirty="0" err="1">
                <a:solidFill>
                  <a:srgbClr val="0E4078"/>
                </a:solidFill>
                <a:latin typeface="Myriad Pro" panose="020B0503030403020204" pitchFamily="34" charset="0"/>
              </a:rPr>
              <a:t>Key</a:t>
            </a:r>
            <a:r>
              <a:rPr lang="pt-PT" sz="1050" kern="0" dirty="0">
                <a:solidFill>
                  <a:srgbClr val="0E4078"/>
                </a:solidFill>
                <a:latin typeface="Myriad Pro" panose="020B0503030403020204" pitchFamily="34" charset="0"/>
              </a:rPr>
              <a:t> </a:t>
            </a:r>
            <a:r>
              <a:rPr lang="pt-PT" sz="1050" kern="0" dirty="0" err="1">
                <a:solidFill>
                  <a:srgbClr val="0E4078"/>
                </a:solidFill>
                <a:latin typeface="Myriad Pro" panose="020B0503030403020204" pitchFamily="34" charset="0"/>
              </a:rPr>
              <a:t>Findings</a:t>
            </a:r>
            <a:endParaRPr lang="pt-PT" sz="1050" kern="0" dirty="0">
              <a:solidFill>
                <a:srgbClr val="0E4078"/>
              </a:solidFill>
              <a:latin typeface="Myriad Pro" panose="020B0503030403020204" pitchFamily="34" charset="0"/>
            </a:endParaRPr>
          </a:p>
        </p:txBody>
      </p:sp>
      <p:sp>
        <p:nvSpPr>
          <p:cNvPr id="30" name="Google Shape;159;p24">
            <a:extLst>
              <a:ext uri="{FF2B5EF4-FFF2-40B4-BE49-F238E27FC236}">
                <a16:creationId xmlns:a16="http://schemas.microsoft.com/office/drawing/2014/main" id="{41B9B3C0-4F47-489D-9849-EB8212B3EB65}"/>
              </a:ext>
            </a:extLst>
          </p:cNvPr>
          <p:cNvSpPr txBox="1">
            <a:spLocks/>
          </p:cNvSpPr>
          <p:nvPr/>
        </p:nvSpPr>
        <p:spPr>
          <a:xfrm>
            <a:off x="2828177" y="2786282"/>
            <a:ext cx="1009800" cy="3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defTabSz="685783">
              <a:defRPr/>
            </a:pPr>
            <a:r>
              <a:rPr lang="pt-PT" sz="1050" kern="0" dirty="0" err="1">
                <a:solidFill>
                  <a:srgbClr val="0E4078"/>
                </a:solidFill>
                <a:latin typeface="Myriad Pro" panose="020B0503030403020204" pitchFamily="34" charset="0"/>
              </a:rPr>
              <a:t>Next</a:t>
            </a:r>
            <a:r>
              <a:rPr lang="pt-PT" sz="1050" kern="0" dirty="0">
                <a:solidFill>
                  <a:srgbClr val="0E4078"/>
                </a:solidFill>
                <a:latin typeface="Myriad Pro" panose="020B0503030403020204" pitchFamily="34" charset="0"/>
              </a:rPr>
              <a:t> Steps</a:t>
            </a:r>
          </a:p>
        </p:txBody>
      </p:sp>
      <p:sp>
        <p:nvSpPr>
          <p:cNvPr id="33" name="Google Shape;165;p24">
            <a:extLst>
              <a:ext uri="{FF2B5EF4-FFF2-40B4-BE49-F238E27FC236}">
                <a16:creationId xmlns:a16="http://schemas.microsoft.com/office/drawing/2014/main" id="{8E4254EF-36E9-4219-88EE-D16EB546071E}"/>
              </a:ext>
            </a:extLst>
          </p:cNvPr>
          <p:cNvSpPr txBox="1">
            <a:spLocks/>
          </p:cNvSpPr>
          <p:nvPr/>
        </p:nvSpPr>
        <p:spPr>
          <a:xfrm>
            <a:off x="2767224" y="2081662"/>
            <a:ext cx="1160551" cy="3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 defTabSz="685783">
              <a:defRPr/>
            </a:pPr>
            <a:endParaRPr lang="en-GB" sz="825" kern="0" dirty="0">
              <a:solidFill>
                <a:srgbClr val="0E4078"/>
              </a:solidFill>
              <a:latin typeface="Myriad Pro" panose="020B0503030403020204" pitchFamily="34" charset="0"/>
            </a:endParaRPr>
          </a:p>
        </p:txBody>
      </p:sp>
      <p:sp>
        <p:nvSpPr>
          <p:cNvPr id="34" name="Google Shape;166;p24">
            <a:extLst>
              <a:ext uri="{FF2B5EF4-FFF2-40B4-BE49-F238E27FC236}">
                <a16:creationId xmlns:a16="http://schemas.microsoft.com/office/drawing/2014/main" id="{E5B8AC9D-40DB-4C8E-ABB5-DAF2693A3353}"/>
              </a:ext>
            </a:extLst>
          </p:cNvPr>
          <p:cNvSpPr txBox="1">
            <a:spLocks/>
          </p:cNvSpPr>
          <p:nvPr/>
        </p:nvSpPr>
        <p:spPr>
          <a:xfrm>
            <a:off x="2774855" y="3162434"/>
            <a:ext cx="1160550" cy="3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 defTabSz="685783">
              <a:defRPr/>
            </a:pPr>
            <a:endParaRPr lang="en-GB" sz="825" kern="0" dirty="0">
              <a:solidFill>
                <a:srgbClr val="0E4078"/>
              </a:solidFill>
              <a:latin typeface="Myriad Pro" panose="020B0503030403020204" pitchFamily="34" charset="0"/>
            </a:endParaRPr>
          </a:p>
        </p:txBody>
      </p:sp>
      <p:sp>
        <p:nvSpPr>
          <p:cNvPr id="35" name="Google Shape;167;p24">
            <a:extLst>
              <a:ext uri="{FF2B5EF4-FFF2-40B4-BE49-F238E27FC236}">
                <a16:creationId xmlns:a16="http://schemas.microsoft.com/office/drawing/2014/main" id="{F1AD1748-B3D8-4BF7-A726-B567BD26F720}"/>
              </a:ext>
            </a:extLst>
          </p:cNvPr>
          <p:cNvSpPr txBox="1">
            <a:spLocks/>
          </p:cNvSpPr>
          <p:nvPr/>
        </p:nvSpPr>
        <p:spPr>
          <a:xfrm>
            <a:off x="3951209" y="2851005"/>
            <a:ext cx="1160550" cy="3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 defTabSz="685783">
              <a:defRPr/>
            </a:pPr>
            <a:endParaRPr lang="en-GB" sz="825" kern="0" dirty="0">
              <a:solidFill>
                <a:srgbClr val="0E4078"/>
              </a:solidFill>
              <a:latin typeface="Myriad Pro" panose="020B0503030403020204" pitchFamily="34" charset="0"/>
            </a:endParaRPr>
          </a:p>
        </p:txBody>
      </p:sp>
      <p:sp>
        <p:nvSpPr>
          <p:cNvPr id="19" name="Google Shape;165;p24">
            <a:extLst>
              <a:ext uri="{FF2B5EF4-FFF2-40B4-BE49-F238E27FC236}">
                <a16:creationId xmlns:a16="http://schemas.microsoft.com/office/drawing/2014/main" id="{1E46BC12-6349-4CA6-96DE-4862B58E2EA5}"/>
              </a:ext>
            </a:extLst>
          </p:cNvPr>
          <p:cNvSpPr txBox="1">
            <a:spLocks/>
          </p:cNvSpPr>
          <p:nvPr/>
        </p:nvSpPr>
        <p:spPr>
          <a:xfrm>
            <a:off x="182356" y="2539067"/>
            <a:ext cx="1618616" cy="78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 defTabSz="685783">
              <a:lnSpc>
                <a:spcPct val="150000"/>
              </a:lnSpc>
              <a:defRPr/>
            </a:pPr>
            <a:endParaRPr lang="en-GB" sz="788" kern="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EA9F8D-D572-4C5D-9A6B-D5D4902E12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16408" y="4526625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3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058014" y="311276"/>
            <a:ext cx="211296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03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Next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Steps</a:t>
            </a:r>
          </a:p>
        </p:txBody>
      </p:sp>
      <p:grpSp>
        <p:nvGrpSpPr>
          <p:cNvPr id="9" name="Ryhmä 1">
            <a:extLst>
              <a:ext uri="{FF2B5EF4-FFF2-40B4-BE49-F238E27FC236}">
                <a16:creationId xmlns:a16="http://schemas.microsoft.com/office/drawing/2014/main" id="{50DBE146-18BD-4723-96CE-08368EC824E4}"/>
              </a:ext>
            </a:extLst>
          </p:cNvPr>
          <p:cNvGrpSpPr/>
          <p:nvPr/>
        </p:nvGrpSpPr>
        <p:grpSpPr>
          <a:xfrm>
            <a:off x="34714" y="1455228"/>
            <a:ext cx="2335963" cy="1746960"/>
            <a:chOff x="7505267" y="2161661"/>
            <a:chExt cx="3546231" cy="2543907"/>
          </a:xfrm>
        </p:grpSpPr>
        <p:sp>
          <p:nvSpPr>
            <p:cNvPr id="10" name="Tekstiruutu 7">
              <a:extLst>
                <a:ext uri="{FF2B5EF4-FFF2-40B4-BE49-F238E27FC236}">
                  <a16:creationId xmlns:a16="http://schemas.microsoft.com/office/drawing/2014/main" id="{2C126D79-69EE-477C-953B-74EC9AEC328B}"/>
                </a:ext>
              </a:extLst>
            </p:cNvPr>
            <p:cNvSpPr txBox="1"/>
            <p:nvPr/>
          </p:nvSpPr>
          <p:spPr>
            <a:xfrm>
              <a:off x="7505267" y="3991921"/>
              <a:ext cx="3546231" cy="582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000" b="1" dirty="0">
                  <a:solidFill>
                    <a:srgbClr val="00355A"/>
                  </a:solidFill>
                </a:rPr>
                <a:t>Application</a:t>
              </a:r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DB385863-B9AA-4A79-9D79-2714DCEAB68E}"/>
                </a:ext>
              </a:extLst>
            </p:cNvPr>
            <p:cNvSpPr/>
            <p:nvPr/>
          </p:nvSpPr>
          <p:spPr>
            <a:xfrm>
              <a:off x="8229600" y="2161661"/>
              <a:ext cx="2086708" cy="2543907"/>
            </a:xfrm>
            <a:prstGeom prst="rect">
              <a:avLst/>
            </a:prstGeom>
            <a:noFill/>
            <a:ln w="76200">
              <a:solidFill>
                <a:srgbClr val="0035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ln w="57150">
                  <a:solidFill>
                    <a:schemeClr val="tx1"/>
                  </a:solidFill>
                </a:ln>
                <a:solidFill>
                  <a:srgbClr val="00355A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B03E2-68B9-4759-8CB7-99B1B231B6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40471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6" name="Picture 2" descr="Job Application Transparent Icon. Job Application Symbol Design Stock  Vector - Illustration of work, employment: 130311830">
            <a:extLst>
              <a:ext uri="{FF2B5EF4-FFF2-40B4-BE49-F238E27FC236}">
                <a16:creationId xmlns:a16="http://schemas.microsoft.com/office/drawing/2014/main" id="{061A2ECB-58FD-49F0-8D92-C7F26E6FC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750" y1="37875" x2="38750" y2="37875"/>
                        <a14:foregroundMark x1="48375" y1="36000" x2="48375" y2="36000"/>
                        <a14:foregroundMark x1="50375" y1="41625" x2="50375" y2="41625"/>
                        <a14:foregroundMark x1="46625" y1="55125" x2="46625" y2="55125"/>
                        <a14:foregroundMark x1="47000" y1="60125" x2="47000" y2="60125"/>
                        <a14:foregroundMark x1="68000" y1="57125" x2="68000" y2="57125"/>
                        <a14:foregroundMark x1="36625" y1="51375" x2="36625" y2="51375"/>
                        <a14:foregroundMark x1="36625" y1="51375" x2="36625" y2="51375"/>
                        <a14:backgroundMark x1="36250" y1="51500" x2="36250" y2="51500"/>
                        <a14:backgroundMark x1="37000" y1="51375" x2="37000" y2="51375"/>
                        <a14:backgroundMark x1="36625" y1="51625" x2="36625" y2="51625"/>
                        <a14:backgroundMark x1="36500" y1="51500" x2="36500" y2="51500"/>
                        <a14:backgroundMark x1="36500" y1="51375" x2="36500" y2="51375"/>
                        <a14:backgroundMark x1="36750" y1="51250" x2="36750" y2="51250"/>
                        <a14:backgroundMark x1="36625" y1="51500" x2="36625" y2="5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8" y="1374669"/>
            <a:ext cx="1593004" cy="15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FBF1DD-693F-419A-8D15-A447E70AA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677" y="0"/>
            <a:ext cx="44873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46E1E648-4263-4B2F-AA23-462ADB5A8C8F}"/>
              </a:ext>
            </a:extLst>
          </p:cNvPr>
          <p:cNvGrpSpPr/>
          <p:nvPr/>
        </p:nvGrpSpPr>
        <p:grpSpPr>
          <a:xfrm>
            <a:off x="2029437" y="3477785"/>
            <a:ext cx="3060383" cy="880110"/>
            <a:chOff x="2563329" y="3118450"/>
            <a:chExt cx="4080510" cy="1173480"/>
          </a:xfrm>
        </p:grpSpPr>
        <p:sp>
          <p:nvSpPr>
            <p:cNvPr id="2" name="Tekstiruutu 12">
              <a:extLst>
                <a:ext uri="{FF2B5EF4-FFF2-40B4-BE49-F238E27FC236}">
                  <a16:creationId xmlns:a16="http://schemas.microsoft.com/office/drawing/2014/main" id="{3098114A-6E8A-45A5-A84D-6204A88CF2F9}"/>
                </a:ext>
              </a:extLst>
            </p:cNvPr>
            <p:cNvSpPr txBox="1"/>
            <p:nvPr/>
          </p:nvSpPr>
          <p:spPr>
            <a:xfrm>
              <a:off x="2563329" y="3118450"/>
              <a:ext cx="4080510" cy="11734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Twitter </a:t>
              </a:r>
              <a:r>
                <a:rPr lang="en-US" sz="105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@ChinaEUwater</a:t>
              </a:r>
              <a:endParaRPr lang="pt-PT" sz="82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05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pt-PT" sz="82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05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#CEWP     www.cewp.eu     cewp.mwr.gov.cn</a:t>
              </a:r>
              <a:endParaRPr lang="pt-PT" sz="82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Kuva 4">
              <a:extLst>
                <a:ext uri="{FF2B5EF4-FFF2-40B4-BE49-F238E27FC236}">
                  <a16:creationId xmlns:a16="http://schemas.microsoft.com/office/drawing/2014/main" id="{76436CBD-0C6A-4AF3-9009-C2A6E6BC633F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79777" y="3178747"/>
              <a:ext cx="232465" cy="187581"/>
            </a:xfrm>
            <a:prstGeom prst="rect">
              <a:avLst/>
            </a:prstGeom>
          </p:spPr>
        </p:pic>
      </p:grpSp>
      <p:sp>
        <p:nvSpPr>
          <p:cNvPr id="4" name="Tekstiruutu 13">
            <a:extLst>
              <a:ext uri="{FF2B5EF4-FFF2-40B4-BE49-F238E27FC236}">
                <a16:creationId xmlns:a16="http://schemas.microsoft.com/office/drawing/2014/main" id="{52328C24-516D-47B6-8B84-1CBA8FD6A247}"/>
              </a:ext>
            </a:extLst>
          </p:cNvPr>
          <p:cNvSpPr txBox="1"/>
          <p:nvPr/>
        </p:nvSpPr>
        <p:spPr>
          <a:xfrm>
            <a:off x="1489182" y="4691583"/>
            <a:ext cx="3879636" cy="36642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675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This action is co-funded by the European Union and P.R. China. The project partners are solely responsible for the contents, which do not necessarily reflect the views of the funding parties.</a:t>
            </a:r>
            <a:endParaRPr lang="pt-PT" sz="675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5C6CF-0CCE-4D12-8555-AD97752BDA8E}"/>
              </a:ext>
            </a:extLst>
          </p:cNvPr>
          <p:cNvSpPr txBox="1"/>
          <p:nvPr/>
        </p:nvSpPr>
        <p:spPr>
          <a:xfrm>
            <a:off x="864555" y="2000211"/>
            <a:ext cx="6994358" cy="1938992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GB" sz="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</a:t>
            </a:r>
            <a:r>
              <a:rPr lang="en-GB" sz="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Sara Medina – Member of Board of SPI </a:t>
            </a:r>
          </a:p>
          <a:p>
            <a:r>
              <a:rPr lang="en-GB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saramedina@spi.pt</a:t>
            </a:r>
          </a:p>
          <a:p>
            <a:r>
              <a:rPr lang="en-GB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WeChat ID: tennis18sara</a:t>
            </a:r>
          </a:p>
          <a:p>
            <a:endParaRPr lang="en-GB" sz="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GB" sz="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</a:t>
            </a:r>
            <a:r>
              <a:rPr lang="en-GB" sz="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Ana Mendes – University of Evora</a:t>
            </a:r>
          </a:p>
          <a:p>
            <a:r>
              <a:rPr lang="en-GB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aimendes@uevora.pt</a:t>
            </a:r>
          </a:p>
          <a:p>
            <a:endParaRPr lang="en-GB" sz="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GB" sz="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Richard Deng – Chief Representative of SPI China</a:t>
            </a:r>
          </a:p>
          <a:p>
            <a:r>
              <a:rPr lang="en-GB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richarddeng@spi-china.cn</a:t>
            </a:r>
          </a:p>
          <a:p>
            <a:r>
              <a:rPr lang="en-GB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WeChat ID: </a:t>
            </a:r>
            <a:r>
              <a:rPr lang="en-GB" sz="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letswine</a:t>
            </a:r>
            <a:endParaRPr lang="en-GB" sz="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GB" sz="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GB" sz="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GB" sz="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GB" sz="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GB" sz="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GB" sz="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Igor Kosic – International Consultant</a:t>
            </a:r>
          </a:p>
          <a:p>
            <a:r>
              <a:rPr lang="en-GB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igorkosic@spi.pt</a:t>
            </a:r>
          </a:p>
          <a:p>
            <a:endParaRPr lang="en-GB" sz="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GB" sz="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Johnny Pan – International Consultant</a:t>
            </a:r>
          </a:p>
          <a:p>
            <a:r>
              <a:rPr lang="en-GB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johnnypan@spi-china.cn</a:t>
            </a:r>
          </a:p>
          <a:p>
            <a:r>
              <a:rPr lang="en-GB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WeChat ID:johnnypan119</a:t>
            </a:r>
          </a:p>
          <a:p>
            <a:endParaRPr lang="en-GB" sz="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GB" sz="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Xinting</a:t>
            </a:r>
            <a:r>
              <a:rPr lang="en-GB" sz="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Shao – International Consultant</a:t>
            </a:r>
          </a:p>
          <a:p>
            <a:r>
              <a:rPr lang="en-GB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xintingshao@spi-china.cn</a:t>
            </a:r>
          </a:p>
          <a:p>
            <a:r>
              <a:rPr lang="en-GB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WeChat ID: xintingshao </a:t>
            </a:r>
            <a:endParaRPr lang="en-US" sz="800" dirty="0"/>
          </a:p>
          <a:p>
            <a:endParaRPr lang="en-GB" sz="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GB" sz="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7AE51-36BB-442D-88E2-6EA03A4648A3}"/>
              </a:ext>
            </a:extLst>
          </p:cNvPr>
          <p:cNvSpPr txBox="1"/>
          <p:nvPr/>
        </p:nvSpPr>
        <p:spPr>
          <a:xfrm>
            <a:off x="1489182" y="801372"/>
            <a:ext cx="3930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Thank you!</a:t>
            </a:r>
          </a:p>
          <a:p>
            <a:endParaRPr lang="en-GB" sz="1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www.spieurope</a:t>
            </a:r>
            <a:r>
              <a:rPr lang="en-GB" sz="1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.eu</a:t>
            </a:r>
            <a:r>
              <a:rPr lang="en-GB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29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211296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01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Introduction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DB4DBD0-C2CF-41F8-A5DB-5668F4FCF44B}"/>
              </a:ext>
            </a:extLst>
          </p:cNvPr>
          <p:cNvSpPr txBox="1">
            <a:spLocks/>
          </p:cNvSpPr>
          <p:nvPr/>
        </p:nvSpPr>
        <p:spPr>
          <a:xfrm>
            <a:off x="695318" y="2687609"/>
            <a:ext cx="5640860" cy="18202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defTabSz="6858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Overview of the Research Landscape in Europe and China</a:t>
            </a:r>
          </a:p>
          <a:p>
            <a:pPr marL="214313" indent="-214313" defTabSz="6858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Overview of the Water Sector in Europe and China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Research and innovation water project trends in Europe and China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Cooperation research needs and gaps in key areas between Europe and China per research theme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Recommendations on future cooperation</a:t>
            </a:r>
            <a:endParaRPr lang="en-GB" sz="11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B81B61F-8CF3-40C9-9C9C-F694074AC56A}"/>
              </a:ext>
            </a:extLst>
          </p:cNvPr>
          <p:cNvSpPr txBox="1">
            <a:spLocks/>
          </p:cNvSpPr>
          <p:nvPr/>
        </p:nvSpPr>
        <p:spPr>
          <a:xfrm>
            <a:off x="681603" y="1212231"/>
            <a:ext cx="5634010" cy="10270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Explore water-related issues</a:t>
            </a:r>
            <a:r>
              <a:rPr lang="bs-Latn-BA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of common interest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in research and funding between Europe and China. </a:t>
            </a:r>
          </a:p>
          <a:p>
            <a:pPr marL="214313" indent="-214313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Contribute to the alignment of funding opportunities for business, research and innovation between Europe and China in the Water sector.</a:t>
            </a:r>
            <a:endParaRPr lang="en-GB" sz="11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98B171-D6DD-4FF3-85C9-7E960B93DD3F}"/>
              </a:ext>
            </a:extLst>
          </p:cNvPr>
          <p:cNvSpPr/>
          <p:nvPr/>
        </p:nvSpPr>
        <p:spPr>
          <a:xfrm>
            <a:off x="609415" y="846478"/>
            <a:ext cx="1612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 of the Study</a:t>
            </a:r>
            <a:endParaRPr lang="en-US" sz="1600" b="1" dirty="0">
              <a:solidFill>
                <a:srgbClr val="0035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95426E-E30D-4411-BC62-07FDA1E36B04}"/>
              </a:ext>
            </a:extLst>
          </p:cNvPr>
          <p:cNvSpPr/>
          <p:nvPr/>
        </p:nvSpPr>
        <p:spPr>
          <a:xfrm>
            <a:off x="609415" y="2314886"/>
            <a:ext cx="2031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Contents of the Study</a:t>
            </a:r>
            <a:endParaRPr lang="en-US" sz="1600" b="1" dirty="0">
              <a:solidFill>
                <a:srgbClr val="0035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0F33BB-B7EE-4F49-A898-E18A30D13023}"/>
              </a:ext>
            </a:extLst>
          </p:cNvPr>
          <p:cNvCxnSpPr>
            <a:cxnSpLocks/>
          </p:cNvCxnSpPr>
          <p:nvPr/>
        </p:nvCxnSpPr>
        <p:spPr>
          <a:xfrm>
            <a:off x="681603" y="1196400"/>
            <a:ext cx="5634010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73CCBD-9A2A-4A50-B0C9-7864B0CC5000}"/>
              </a:ext>
            </a:extLst>
          </p:cNvPr>
          <p:cNvCxnSpPr>
            <a:cxnSpLocks/>
          </p:cNvCxnSpPr>
          <p:nvPr/>
        </p:nvCxnSpPr>
        <p:spPr>
          <a:xfrm>
            <a:off x="695318" y="2664809"/>
            <a:ext cx="5634010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68A6F2-B72F-4D4A-A7F4-EBDEFBD2CF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16408" y="4526625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0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211296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01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Introduction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22E56A-21A8-496F-9606-2C48267BD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429000" y="876769"/>
            <a:ext cx="2757369" cy="3663147"/>
          </a:xfrm>
          <a:prstGeom prst="rect">
            <a:avLst/>
          </a:prstGeom>
          <a:ln>
            <a:solidFill>
              <a:srgbClr val="0E4078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2B5F8B-8F21-4C50-8601-C2EB92E49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55" y="876769"/>
            <a:ext cx="2775112" cy="3663147"/>
          </a:xfrm>
          <a:prstGeom prst="rect">
            <a:avLst/>
          </a:prstGeom>
          <a:ln>
            <a:solidFill>
              <a:srgbClr val="0E4078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4201E7-180A-4804-AFAA-4754129588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311D78A-D412-48C8-AB76-D9DE84317004}"/>
              </a:ext>
            </a:extLst>
          </p:cNvPr>
          <p:cNvSpPr txBox="1">
            <a:spLocks/>
          </p:cNvSpPr>
          <p:nvPr/>
        </p:nvSpPr>
        <p:spPr>
          <a:xfrm>
            <a:off x="2172732" y="772025"/>
            <a:ext cx="4205329" cy="35994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A sample of more than 250 water-related R&amp;I projects funded under FP7, H2020, and NSFC </a:t>
            </a:r>
            <a:r>
              <a:rPr lang="en-US" sz="1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programmes</a:t>
            </a: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was examined and analyzed, including EU-China collaborative projects under FP7 and H2020.</a:t>
            </a:r>
          </a:p>
          <a:p>
            <a:pPr lvl="0">
              <a:spcAft>
                <a:spcPts val="600"/>
              </a:spcAft>
              <a:defRPr/>
            </a:pPr>
            <a:endParaRPr lang="en-US" sz="1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Search on Chinese National Knowledge Infrastructure database, </a:t>
            </a:r>
            <a:r>
              <a:rPr lang="en-US" sz="1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ScienceNet</a:t>
            </a: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and CORDIS database for each of the four themes 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using the following key words: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Water Management and Ecological Security: ‘Water Management </a:t>
            </a:r>
            <a:r>
              <a:rPr lang="en-US" sz="1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Ecolog</a:t>
            </a: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’;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Rural Water and Food Security: ‘Rural Water Food’;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Water and </a:t>
            </a:r>
            <a:r>
              <a:rPr lang="en-US" sz="1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Urbanisation</a:t>
            </a: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: ‘Water </a:t>
            </a:r>
            <a:r>
              <a:rPr lang="en-US" sz="1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Urbanisation</a:t>
            </a: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’;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Water and Energy Security: ‘Water Energy’.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1FF49D-AEEC-46F3-A636-1D8C09DF1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8" y="2417366"/>
            <a:ext cx="1708228" cy="3644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17503D-F737-4B43-8108-8AE0C12AA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88" y="2958971"/>
            <a:ext cx="887516" cy="353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0C5395-0B2D-410E-8D61-2DC616553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8" y="2960647"/>
            <a:ext cx="828935" cy="35367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C8C36E-DF57-43CF-8C76-4C3AFEFB57E3}"/>
              </a:ext>
            </a:extLst>
          </p:cNvPr>
          <p:cNvCxnSpPr>
            <a:cxnSpLocks/>
          </p:cNvCxnSpPr>
          <p:nvPr/>
        </p:nvCxnSpPr>
        <p:spPr>
          <a:xfrm>
            <a:off x="219475" y="1620464"/>
            <a:ext cx="1681129" cy="0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72C6E8B-1C73-4993-A0F1-5B508AC67AD8}"/>
              </a:ext>
            </a:extLst>
          </p:cNvPr>
          <p:cNvSpPr/>
          <p:nvPr/>
        </p:nvSpPr>
        <p:spPr>
          <a:xfrm>
            <a:off x="158284" y="1000516"/>
            <a:ext cx="1568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Methodological </a:t>
            </a:r>
          </a:p>
          <a:p>
            <a: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endParaRPr lang="en-US" sz="1600" b="1" dirty="0">
              <a:solidFill>
                <a:srgbClr val="0035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4D494E-636F-4A75-B9F2-51530D98F8A8}"/>
              </a:ext>
            </a:extLst>
          </p:cNvPr>
          <p:cNvCxnSpPr>
            <a:cxnSpLocks/>
          </p:cNvCxnSpPr>
          <p:nvPr/>
        </p:nvCxnSpPr>
        <p:spPr>
          <a:xfrm>
            <a:off x="2182435" y="4371474"/>
            <a:ext cx="4195626" cy="0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96A1C1-7010-44B5-A8CA-CB7E34CDFE40}"/>
              </a:ext>
            </a:extLst>
          </p:cNvPr>
          <p:cNvCxnSpPr>
            <a:cxnSpLocks/>
          </p:cNvCxnSpPr>
          <p:nvPr/>
        </p:nvCxnSpPr>
        <p:spPr>
          <a:xfrm>
            <a:off x="172523" y="4371474"/>
            <a:ext cx="1681129" cy="0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7">
            <a:extLst>
              <a:ext uri="{FF2B5EF4-FFF2-40B4-BE49-F238E27FC236}">
                <a16:creationId xmlns:a16="http://schemas.microsoft.com/office/drawing/2014/main" id="{77361756-EC36-4D4F-85E6-1BCA6C4879B8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211296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01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Introduction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C25FD-D0B1-45C5-8768-D2FD9C5602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321644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02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Summary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of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Key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Findings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Título 9">
            <a:extLst>
              <a:ext uri="{FF2B5EF4-FFF2-40B4-BE49-F238E27FC236}">
                <a16:creationId xmlns:a16="http://schemas.microsoft.com/office/drawing/2014/main" id="{CC73A254-BA3C-4CEB-89DB-0BB26F9A26AB}"/>
              </a:ext>
            </a:extLst>
          </p:cNvPr>
          <p:cNvSpPr txBox="1">
            <a:spLocks/>
          </p:cNvSpPr>
          <p:nvPr/>
        </p:nvSpPr>
        <p:spPr>
          <a:xfrm>
            <a:off x="194776" y="553495"/>
            <a:ext cx="1586535" cy="3107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</a:t>
            </a:r>
            <a: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H2020 and FP7</a:t>
            </a:r>
            <a:b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 trends</a:t>
            </a:r>
          </a:p>
          <a:p>
            <a:pPr algn="ctr"/>
            <a:endParaRPr lang="en-US" sz="1600" b="1" dirty="0">
              <a:solidFill>
                <a:srgbClr val="0035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+mj-lt"/>
              <a:buNone/>
            </a:pPr>
            <a:r>
              <a:rPr lang="en-US" sz="1600" b="0" dirty="0">
                <a:solidFill>
                  <a:srgbClr val="00355A"/>
                </a:solidFill>
              </a:rPr>
              <a:t>Business</a:t>
            </a:r>
          </a:p>
          <a:p>
            <a:pPr marL="0" indent="0" algn="ctr">
              <a:buFont typeface="+mj-lt"/>
              <a:buNone/>
            </a:pPr>
            <a:r>
              <a:rPr lang="en-US" sz="1600" b="0" dirty="0">
                <a:solidFill>
                  <a:srgbClr val="00355A"/>
                </a:solidFill>
              </a:rPr>
              <a:t>Involvement</a:t>
            </a:r>
            <a:b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b="1" dirty="0">
              <a:solidFill>
                <a:srgbClr val="0035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7DD66-C06E-4C17-8546-9CE61B0D90CF}"/>
              </a:ext>
            </a:extLst>
          </p:cNvPr>
          <p:cNvSpPr/>
          <p:nvPr/>
        </p:nvSpPr>
        <p:spPr>
          <a:xfrm>
            <a:off x="1970594" y="626415"/>
            <a:ext cx="4662921" cy="21459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Highest participation was observed from Business </a:t>
            </a:r>
            <a:r>
              <a:rPr lang="en-US" sz="1000" b="1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organisations</a:t>
            </a: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(35%), followed by Research </a:t>
            </a:r>
            <a:r>
              <a:rPr lang="en-US" sz="1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organisations</a:t>
            </a: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(25%), Higher education establishments (24%) and Public </a:t>
            </a:r>
            <a:r>
              <a:rPr lang="en-US" sz="1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organisations</a:t>
            </a: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(8%).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rgbClr val="000000"/>
                </a:solidFill>
              </a:rPr>
              <a:t>For projects funded under </a:t>
            </a:r>
            <a:r>
              <a:rPr lang="en-US" sz="1000" b="1" dirty="0">
                <a:solidFill>
                  <a:srgbClr val="000000"/>
                </a:solidFill>
              </a:rPr>
              <a:t>FP7 </a:t>
            </a:r>
            <a:r>
              <a:rPr lang="en-US" sz="1000" b="1" dirty="0" err="1">
                <a:solidFill>
                  <a:srgbClr val="000000"/>
                </a:solidFill>
              </a:rPr>
              <a:t>programme</a:t>
            </a:r>
            <a:r>
              <a:rPr lang="en-US" sz="1000" dirty="0">
                <a:solidFill>
                  <a:srgbClr val="000000"/>
                </a:solidFill>
              </a:rPr>
              <a:t>, the total share of </a:t>
            </a:r>
            <a:r>
              <a:rPr lang="en-US" sz="1000" b="1" dirty="0">
                <a:solidFill>
                  <a:srgbClr val="000000"/>
                </a:solidFill>
              </a:rPr>
              <a:t>Business participation represents 39%, </a:t>
            </a:r>
            <a:r>
              <a:rPr lang="en-US" sz="1000" dirty="0">
                <a:solidFill>
                  <a:srgbClr val="000000"/>
                </a:solidFill>
              </a:rPr>
              <a:t>while for projects funded under </a:t>
            </a:r>
            <a:r>
              <a:rPr lang="en-US" sz="1000" b="1" dirty="0">
                <a:solidFill>
                  <a:srgbClr val="000000"/>
                </a:solidFill>
              </a:rPr>
              <a:t>H2020</a:t>
            </a:r>
            <a:r>
              <a:rPr lang="en-US" sz="1000" dirty="0">
                <a:solidFill>
                  <a:srgbClr val="000000"/>
                </a:solidFill>
              </a:rPr>
              <a:t> is </a:t>
            </a:r>
            <a:r>
              <a:rPr lang="en-US" sz="1000" b="1" dirty="0">
                <a:solidFill>
                  <a:srgbClr val="000000"/>
                </a:solidFill>
              </a:rPr>
              <a:t>32%</a:t>
            </a:r>
            <a:r>
              <a:rPr lang="en-US" sz="1000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Business</a:t>
            </a: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members are </a:t>
            </a:r>
            <a:r>
              <a:rPr lang="en-US" sz="1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coordinators in 25% </a:t>
            </a: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of projects within the total sample.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GB" sz="1000" b="1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most frequent topic </a:t>
            </a:r>
            <a:r>
              <a:rPr lang="en-GB" sz="1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(from 108) was H2020-</a:t>
            </a:r>
            <a:r>
              <a:rPr lang="en-GB" sz="1000" b="1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SME Support Instrument</a:t>
            </a:r>
            <a:r>
              <a:rPr lang="en-GB" sz="1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(10 projects)- SMEInst-2018-2020-1</a:t>
            </a:r>
            <a:endParaRPr lang="en-US" sz="1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D944D2-1423-41B8-A8AD-9B8CB7894E62}"/>
              </a:ext>
            </a:extLst>
          </p:cNvPr>
          <p:cNvCxnSpPr>
            <a:cxnSpLocks/>
          </p:cNvCxnSpPr>
          <p:nvPr/>
        </p:nvCxnSpPr>
        <p:spPr>
          <a:xfrm>
            <a:off x="194776" y="2119244"/>
            <a:ext cx="1631220" cy="8622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C14C10-588F-453C-B96F-2DB63EABF5D2}"/>
              </a:ext>
            </a:extLst>
          </p:cNvPr>
          <p:cNvCxnSpPr/>
          <p:nvPr/>
        </p:nvCxnSpPr>
        <p:spPr>
          <a:xfrm>
            <a:off x="1970438" y="2781009"/>
            <a:ext cx="4655663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90DDE7-B20D-4332-8C7A-B1778DAE4621}"/>
              </a:ext>
            </a:extLst>
          </p:cNvPr>
          <p:cNvSpPr txBox="1"/>
          <p:nvPr/>
        </p:nvSpPr>
        <p:spPr>
          <a:xfrm>
            <a:off x="2446092" y="4912714"/>
            <a:ext cx="3224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Figure 2: FP7 and H2020 participations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0EC89-EA9F-404F-8597-ACC934FF6F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AE6E245-4A07-47F3-9E50-DDC97B16C8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092907"/>
              </p:ext>
            </p:extLst>
          </p:nvPr>
        </p:nvGraphicFramePr>
        <p:xfrm>
          <a:off x="1970594" y="2674409"/>
          <a:ext cx="4473950" cy="245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E9E4746-7B42-484A-9A3B-F4CD1F40B8AB}"/>
              </a:ext>
            </a:extLst>
          </p:cNvPr>
          <p:cNvSpPr txBox="1"/>
          <p:nvPr/>
        </p:nvSpPr>
        <p:spPr>
          <a:xfrm>
            <a:off x="194782" y="2143600"/>
            <a:ext cx="1631220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In the past 10 years, the water R&amp;I was mostly funded by the following </a:t>
            </a:r>
            <a:r>
              <a:rPr lang="en-US" sz="1000" dirty="0" err="1"/>
              <a:t>programmes</a:t>
            </a:r>
            <a:r>
              <a:rPr lang="en-US" sz="1000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sz="1000" dirty="0"/>
              <a:t>H2020 –societal Challenge/Climate Env, Resource Efficiency and Raw Materials 23% - 38 projects)</a:t>
            </a:r>
          </a:p>
          <a:p>
            <a:pPr marL="171450" indent="-171450">
              <a:buFontTx/>
              <a:buChar char="-"/>
            </a:pPr>
            <a:r>
              <a:rPr lang="en-US" sz="1000" dirty="0"/>
              <a:t>FP7 – Environment Cooperation – 20% - 30 projects</a:t>
            </a:r>
          </a:p>
          <a:p>
            <a:pPr marL="171450" indent="-171450">
              <a:buFontTx/>
              <a:buChar char="-"/>
            </a:pPr>
            <a:r>
              <a:rPr lang="en-US" sz="1000" b="1" dirty="0"/>
              <a:t>2020 Industry leadership – Leadership in enabling and industrial technologies (12% - 18 projects)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06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321644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02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Summary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of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Key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Findings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Título 9">
            <a:extLst>
              <a:ext uri="{FF2B5EF4-FFF2-40B4-BE49-F238E27FC236}">
                <a16:creationId xmlns:a16="http://schemas.microsoft.com/office/drawing/2014/main" id="{CC73A254-BA3C-4CEB-89DB-0BB26F9A26AB}"/>
              </a:ext>
            </a:extLst>
          </p:cNvPr>
          <p:cNvSpPr txBox="1">
            <a:spLocks/>
          </p:cNvSpPr>
          <p:nvPr/>
        </p:nvSpPr>
        <p:spPr>
          <a:xfrm>
            <a:off x="239462" y="552915"/>
            <a:ext cx="1586535" cy="3107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</a:t>
            </a:r>
            <a: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H2020 and FP7</a:t>
            </a:r>
            <a:b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 trends</a:t>
            </a:r>
          </a:p>
          <a:p>
            <a:pPr algn="ctr"/>
            <a:endParaRPr lang="en-US" sz="1600" b="1" dirty="0">
              <a:solidFill>
                <a:srgbClr val="0035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+mj-lt"/>
              <a:buNone/>
            </a:pPr>
            <a:r>
              <a:rPr lang="en-US" sz="1600" b="0" dirty="0">
                <a:solidFill>
                  <a:srgbClr val="00355A"/>
                </a:solidFill>
              </a:rPr>
              <a:t>Business</a:t>
            </a:r>
          </a:p>
          <a:p>
            <a:pPr marL="0" indent="0" algn="ctr">
              <a:buFont typeface="+mj-lt"/>
              <a:buNone/>
            </a:pPr>
            <a:r>
              <a:rPr lang="en-US" sz="1600" b="0" dirty="0">
                <a:solidFill>
                  <a:srgbClr val="00355A"/>
                </a:solidFill>
              </a:rPr>
              <a:t>Involvement</a:t>
            </a:r>
          </a:p>
          <a:p>
            <a:pPr algn="ctr"/>
            <a:b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b="1" dirty="0">
              <a:solidFill>
                <a:srgbClr val="0035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7DD66-C06E-4C17-8546-9CE61B0D90CF}"/>
              </a:ext>
            </a:extLst>
          </p:cNvPr>
          <p:cNvSpPr/>
          <p:nvPr/>
        </p:nvSpPr>
        <p:spPr>
          <a:xfrm>
            <a:off x="1970437" y="626415"/>
            <a:ext cx="4662921" cy="15304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Organisations</a:t>
            </a: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from all 27 Member States have been involved in projects, with the highest number of </a:t>
            </a:r>
            <a:r>
              <a:rPr lang="en-US" sz="1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organisations</a:t>
            </a: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from </a:t>
            </a:r>
            <a:r>
              <a:rPr lang="en-US" sz="1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Spain, Germany and Netherlands </a:t>
            </a: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(Figure 2).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rgbClr val="000000"/>
                </a:solidFill>
              </a:rPr>
              <a:t>Participation </a:t>
            </a:r>
            <a:r>
              <a:rPr lang="en-US" sz="1000" b="1" dirty="0">
                <a:solidFill>
                  <a:srgbClr val="000000"/>
                </a:solidFill>
              </a:rPr>
              <a:t>of business members from EU-27 and UK represents 91% </a:t>
            </a:r>
            <a:r>
              <a:rPr lang="en-US" sz="1000" dirty="0">
                <a:solidFill>
                  <a:srgbClr val="000000"/>
                </a:solidFill>
              </a:rPr>
              <a:t>of total business members identified in the sample. The remaining 9% are business from outside Europe countries.</a:t>
            </a:r>
            <a:endParaRPr lang="en-US" sz="1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D944D2-1423-41B8-A8AD-9B8CB7894E62}"/>
              </a:ext>
            </a:extLst>
          </p:cNvPr>
          <p:cNvCxnSpPr/>
          <p:nvPr/>
        </p:nvCxnSpPr>
        <p:spPr>
          <a:xfrm>
            <a:off x="339219" y="2246548"/>
            <a:ext cx="1486778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C14C10-588F-453C-B96F-2DB63EABF5D2}"/>
              </a:ext>
            </a:extLst>
          </p:cNvPr>
          <p:cNvCxnSpPr/>
          <p:nvPr/>
        </p:nvCxnSpPr>
        <p:spPr>
          <a:xfrm>
            <a:off x="1970438" y="2246548"/>
            <a:ext cx="4655663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90DDE7-B20D-4332-8C7A-B1778DAE4621}"/>
              </a:ext>
            </a:extLst>
          </p:cNvPr>
          <p:cNvSpPr txBox="1"/>
          <p:nvPr/>
        </p:nvSpPr>
        <p:spPr>
          <a:xfrm>
            <a:off x="1875875" y="4363421"/>
            <a:ext cx="3224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Figure 3: Participation of </a:t>
            </a:r>
            <a:r>
              <a:rPr lang="en-US" sz="800" dirty="0" err="1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organisations</a:t>
            </a:r>
            <a:r>
              <a:rPr lang="en-US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 from EU-27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83CD8-F9AD-460D-BFE6-16C2B5F0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51" y="2703631"/>
            <a:ext cx="5398552" cy="159836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0EC89-EA9F-404F-8597-ACC934FF6F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9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321644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02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Summary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of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Key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Findings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7DD66-C06E-4C17-8546-9CE61B0D90CF}"/>
              </a:ext>
            </a:extLst>
          </p:cNvPr>
          <p:cNvSpPr/>
          <p:nvPr/>
        </p:nvSpPr>
        <p:spPr>
          <a:xfrm>
            <a:off x="1970438" y="627606"/>
            <a:ext cx="4648448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14313" indent="-214313" algn="just" defTabSz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71616"/>
                </a:solidFill>
                <a:latin typeface="Calibri" panose="020F0502020204030204"/>
              </a:rPr>
              <a:t>Average EU contribution per project was 84% of the total budget.</a:t>
            </a:r>
          </a:p>
          <a:p>
            <a:pPr marL="214313" indent="-214313" algn="just" defTabSz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71616"/>
                </a:solidFill>
                <a:latin typeface="Calibri" panose="020F0502020204030204"/>
              </a:rPr>
              <a:t>The average duration of the project was 39 months.</a:t>
            </a:r>
          </a:p>
          <a:p>
            <a:pPr marL="214313" indent="-214313" algn="just" defTabSz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71616"/>
                </a:solidFill>
                <a:latin typeface="Calibri" panose="020F0502020204030204"/>
              </a:rPr>
              <a:t>Budget value of the projects funded under H2020 was 25% higher compared to the projects funded under FP7.</a:t>
            </a: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71616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E8567D-78F6-4AF4-8179-305D4718F7A9}"/>
              </a:ext>
            </a:extLst>
          </p:cNvPr>
          <p:cNvSpPr txBox="1"/>
          <p:nvPr/>
        </p:nvSpPr>
        <p:spPr>
          <a:xfrm>
            <a:off x="358213" y="4294294"/>
            <a:ext cx="3224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Figure 1: </a:t>
            </a:r>
            <a:r>
              <a:rPr lang="en-US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Average EU project value per focus area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CD5C97-C71D-4223-8937-01AA974B2899}"/>
              </a:ext>
            </a:extLst>
          </p:cNvPr>
          <p:cNvSpPr/>
          <p:nvPr/>
        </p:nvSpPr>
        <p:spPr>
          <a:xfrm>
            <a:off x="3966882" y="2467557"/>
            <a:ext cx="2701631" cy="1449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defTabSz="3429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/>
            </a:endParaRPr>
          </a:p>
          <a:p>
            <a:pPr marL="214313" indent="-214313" algn="just" defTabSz="3429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71616"/>
                </a:solidFill>
                <a:latin typeface="Calibri" panose="020F0502020204030204"/>
              </a:rPr>
              <a:t>From the identified H2020 and FP7 projects, the </a:t>
            </a:r>
            <a:r>
              <a:rPr lang="en-US" sz="1200" b="1" dirty="0">
                <a:solidFill>
                  <a:srgbClr val="171616"/>
                </a:solidFill>
                <a:latin typeface="Calibri" panose="020F0502020204030204"/>
              </a:rPr>
              <a:t>highest project average</a:t>
            </a:r>
            <a:r>
              <a:rPr lang="en-US" sz="1200" dirty="0">
                <a:solidFill>
                  <a:srgbClr val="171616"/>
                </a:solidFill>
                <a:latin typeface="Calibri" panose="020F0502020204030204"/>
              </a:rPr>
              <a:t> funding was related to the </a:t>
            </a:r>
            <a:r>
              <a:rPr lang="en-US" sz="1200" b="1" dirty="0">
                <a:solidFill>
                  <a:srgbClr val="171616"/>
                </a:solidFill>
                <a:latin typeface="Calibri" panose="020F0502020204030204"/>
              </a:rPr>
              <a:t>Water and Urbanization and the Water Management and Ecological Security </a:t>
            </a:r>
            <a:r>
              <a:rPr lang="en-US" sz="1200" dirty="0">
                <a:solidFill>
                  <a:srgbClr val="171616"/>
                </a:solidFill>
                <a:latin typeface="Calibri" panose="020F0502020204030204"/>
              </a:rPr>
              <a:t>research themes (Figure 1).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D944D2-1423-41B8-A8AD-9B8CB7894E62}"/>
              </a:ext>
            </a:extLst>
          </p:cNvPr>
          <p:cNvCxnSpPr/>
          <p:nvPr/>
        </p:nvCxnSpPr>
        <p:spPr>
          <a:xfrm>
            <a:off x="339219" y="2015716"/>
            <a:ext cx="1486778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C14C10-588F-453C-B96F-2DB63EABF5D2}"/>
              </a:ext>
            </a:extLst>
          </p:cNvPr>
          <p:cNvCxnSpPr/>
          <p:nvPr/>
        </p:nvCxnSpPr>
        <p:spPr>
          <a:xfrm>
            <a:off x="1970438" y="2015716"/>
            <a:ext cx="4655663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FBA22B-252A-496C-834D-F9116E483D63}"/>
              </a:ext>
            </a:extLst>
          </p:cNvPr>
          <p:cNvCxnSpPr/>
          <p:nvPr/>
        </p:nvCxnSpPr>
        <p:spPr>
          <a:xfrm>
            <a:off x="4086677" y="2580975"/>
            <a:ext cx="2659219" cy="1506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4474F25-A2C1-49CA-84B6-3F06BF103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99" y="2571750"/>
            <a:ext cx="3657600" cy="1679787"/>
          </a:xfrm>
          <a:prstGeom prst="rect">
            <a:avLst/>
          </a:prstGeom>
        </p:spPr>
      </p:pic>
      <p:sp>
        <p:nvSpPr>
          <p:cNvPr id="12" name="Título 9">
            <a:extLst>
              <a:ext uri="{FF2B5EF4-FFF2-40B4-BE49-F238E27FC236}">
                <a16:creationId xmlns:a16="http://schemas.microsoft.com/office/drawing/2014/main" id="{AD5F1FB2-1288-42BC-96C0-0DB1190BC087}"/>
              </a:ext>
            </a:extLst>
          </p:cNvPr>
          <p:cNvSpPr txBox="1">
            <a:spLocks/>
          </p:cNvSpPr>
          <p:nvPr/>
        </p:nvSpPr>
        <p:spPr>
          <a:xfrm>
            <a:off x="289340" y="815387"/>
            <a:ext cx="1586535" cy="3107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</a:t>
            </a:r>
            <a: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H2020 and FP7</a:t>
            </a:r>
            <a:b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 trends</a:t>
            </a:r>
            <a:b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b="1" dirty="0">
              <a:solidFill>
                <a:srgbClr val="0035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CB3F12-4CDA-42E0-9D46-CADE4AD0A6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321644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02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Summary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of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Key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Findings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7DD66-C06E-4C17-8546-9CE61B0D90CF}"/>
              </a:ext>
            </a:extLst>
          </p:cNvPr>
          <p:cNvSpPr/>
          <p:nvPr/>
        </p:nvSpPr>
        <p:spPr>
          <a:xfrm>
            <a:off x="1970438" y="815387"/>
            <a:ext cx="464844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The average budget allocated for each </a:t>
            </a:r>
            <a:r>
              <a:rPr lang="en-US" sz="1200" dirty="0" err="1"/>
              <a:t>organisation</a:t>
            </a:r>
            <a:r>
              <a:rPr lang="en-US" sz="1200" dirty="0"/>
              <a:t> was EUR 278,275.</a:t>
            </a:r>
          </a:p>
          <a:p>
            <a:pPr algn="just"/>
            <a:endParaRPr lang="en-U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In total, the identified projects were implemented by 47 research </a:t>
            </a:r>
            <a:r>
              <a:rPr lang="en-US" sz="1200" dirty="0" err="1"/>
              <a:t>organisations</a:t>
            </a:r>
            <a:r>
              <a:rPr lang="en-US" sz="1200" dirty="0"/>
              <a:t>, of which 24 </a:t>
            </a:r>
            <a:r>
              <a:rPr lang="en-US" sz="1200" dirty="0" err="1"/>
              <a:t>organisations</a:t>
            </a:r>
            <a:r>
              <a:rPr lang="en-US" sz="1200" dirty="0"/>
              <a:t> (51%), implemented more than one project.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E8567D-78F6-4AF4-8179-305D4718F7A9}"/>
              </a:ext>
            </a:extLst>
          </p:cNvPr>
          <p:cNvSpPr txBox="1"/>
          <p:nvPr/>
        </p:nvSpPr>
        <p:spPr>
          <a:xfrm>
            <a:off x="358213" y="4294294"/>
            <a:ext cx="3224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Figure 4: Average NSFC project value per focus area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CD5C97-C71D-4223-8937-01AA974B2899}"/>
              </a:ext>
            </a:extLst>
          </p:cNvPr>
          <p:cNvSpPr/>
          <p:nvPr/>
        </p:nvSpPr>
        <p:spPr>
          <a:xfrm>
            <a:off x="3966882" y="2467557"/>
            <a:ext cx="2701631" cy="1633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defTabSz="3429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From the identified </a:t>
            </a:r>
            <a:r>
              <a:rPr lang="en-US" sz="1200" b="1" dirty="0"/>
              <a:t>NSFC projects</a:t>
            </a:r>
            <a:r>
              <a:rPr lang="en-US" sz="1200" dirty="0"/>
              <a:t>, the highest project average funding was related to the </a:t>
            </a:r>
            <a:r>
              <a:rPr lang="en-US" sz="1200" b="1" dirty="0"/>
              <a:t>Water and Urbanization and the Water Management and Ecological Security </a:t>
            </a:r>
            <a:r>
              <a:rPr lang="en-US" sz="1200" dirty="0"/>
              <a:t>research themes (Figure 4).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D944D2-1423-41B8-A8AD-9B8CB7894E62}"/>
              </a:ext>
            </a:extLst>
          </p:cNvPr>
          <p:cNvCxnSpPr/>
          <p:nvPr/>
        </p:nvCxnSpPr>
        <p:spPr>
          <a:xfrm>
            <a:off x="339219" y="2015716"/>
            <a:ext cx="14867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C14C10-588F-453C-B96F-2DB63EABF5D2}"/>
              </a:ext>
            </a:extLst>
          </p:cNvPr>
          <p:cNvCxnSpPr/>
          <p:nvPr/>
        </p:nvCxnSpPr>
        <p:spPr>
          <a:xfrm>
            <a:off x="1970438" y="2015716"/>
            <a:ext cx="4655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FBA22B-252A-496C-834D-F9116E483D63}"/>
              </a:ext>
            </a:extLst>
          </p:cNvPr>
          <p:cNvCxnSpPr/>
          <p:nvPr/>
        </p:nvCxnSpPr>
        <p:spPr>
          <a:xfrm>
            <a:off x="3966882" y="2580975"/>
            <a:ext cx="2659219" cy="15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B408AB1-E03B-4C0F-9D92-BFAC1E8B8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13" y="2580975"/>
            <a:ext cx="3393179" cy="1714080"/>
          </a:xfrm>
          <a:prstGeom prst="rect">
            <a:avLst/>
          </a:prstGeom>
        </p:spPr>
      </p:pic>
      <p:sp>
        <p:nvSpPr>
          <p:cNvPr id="12" name="Título 9">
            <a:extLst>
              <a:ext uri="{FF2B5EF4-FFF2-40B4-BE49-F238E27FC236}">
                <a16:creationId xmlns:a16="http://schemas.microsoft.com/office/drawing/2014/main" id="{B144DC3D-F35E-457C-AC4F-E2C669E725FB}"/>
              </a:ext>
            </a:extLst>
          </p:cNvPr>
          <p:cNvSpPr txBox="1">
            <a:spLocks/>
          </p:cNvSpPr>
          <p:nvPr/>
        </p:nvSpPr>
        <p:spPr>
          <a:xfrm>
            <a:off x="311682" y="848265"/>
            <a:ext cx="1586535" cy="31079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NSFC project trends</a:t>
            </a:r>
            <a:b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500" b="1" dirty="0">
              <a:solidFill>
                <a:srgbClr val="0035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F41BF5-A066-4D9D-81F6-105B036EA83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4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1_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33490</TotalTime>
  <Words>1556</Words>
  <Application>Microsoft Office PowerPoint</Application>
  <PresentationFormat>Custom</PresentationFormat>
  <Paragraphs>216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Josefin Sans</vt:lpstr>
      <vt:lpstr>Josefin Slab</vt:lpstr>
      <vt:lpstr>Myriad Pro</vt:lpstr>
      <vt:lpstr>Source Sans Pro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Templates</dc:title>
  <dc:subject/>
  <dc:creator>Slidesmash</dc:creator>
  <cp:keywords/>
  <dc:description/>
  <cp:lastModifiedBy>Ana Isabel da Silva Mendes</cp:lastModifiedBy>
  <cp:revision>6585</cp:revision>
  <dcterms:created xsi:type="dcterms:W3CDTF">2014-11-12T21:47:38Z</dcterms:created>
  <dcterms:modified xsi:type="dcterms:W3CDTF">2021-04-20T05:00:22Z</dcterms:modified>
  <cp:category/>
</cp:coreProperties>
</file>